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4.xml" ContentType="application/vnd.openxmlformats-officedocument.drawingml.chartshape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drawings/drawing5.xml" ContentType="application/vnd.openxmlformats-officedocument.drawingml.chartshapes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drawings/drawing6.xml" ContentType="application/vnd.openxmlformats-officedocument.drawingml.chartshapes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drawings/drawing7.xml" ContentType="application/vnd.openxmlformats-officedocument.drawingml.chartshapes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drawings/drawing8.xml" ContentType="application/vnd.openxmlformats-officedocument.drawingml.chartshapes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2" r:id="rId2"/>
    <p:sldId id="274" r:id="rId3"/>
    <p:sldId id="290" r:id="rId4"/>
    <p:sldId id="275" r:id="rId5"/>
    <p:sldId id="282" r:id="rId6"/>
    <p:sldId id="277" r:id="rId7"/>
    <p:sldId id="280" r:id="rId8"/>
    <p:sldId id="269" r:id="rId9"/>
    <p:sldId id="279" r:id="rId10"/>
    <p:sldId id="276" r:id="rId11"/>
    <p:sldId id="284" r:id="rId12"/>
    <p:sldId id="283" r:id="rId13"/>
    <p:sldId id="267" r:id="rId14"/>
    <p:sldId id="285" r:id="rId15"/>
    <p:sldId id="298" r:id="rId16"/>
    <p:sldId id="295" r:id="rId17"/>
    <p:sldId id="292" r:id="rId18"/>
    <p:sldId id="296" r:id="rId19"/>
    <p:sldId id="297" r:id="rId20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-tmr" initials="u" lastIdx="3" clrIdx="0">
    <p:extLst>
      <p:ext uri="{19B8F6BF-5375-455C-9EA6-DF929625EA0E}">
        <p15:presenceInfo xmlns:p15="http://schemas.microsoft.com/office/powerpoint/2012/main" userId="user-tm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chartUserShapes" Target="../drawings/drawing5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chartUserShapes" Target="../drawings/drawing6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chartUserShapes" Target="../drawings/drawing7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-tmr\Desktop\&#1044;&#1086;&#1093;&#1086;&#1076;&#1080;\&#1044;&#1086;&#1093;&#1086;&#1076;&#1080;\2023%20&#1088;&#1110;&#1082;\&#1043;&#1088;&#1072;&#1092;&#1110;&#1082;&#1080;%20&#1030;%20&#1087;&#1110;&#1074;&#1088;&#1110;&#1095;&#1095;&#1103;%202023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chartUserShapes" Target="../drawings/drawing8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-tmr\Desktop\&#1044;&#1086;&#1093;&#1086;&#1076;&#1080;\&#1044;&#1086;&#1093;&#1086;&#1076;&#1080;\2023%20&#1088;&#1110;&#1082;\&#1043;&#1088;&#1072;&#1092;&#1110;&#1082;&#1080;%20&#1030;%20&#1087;&#1110;&#1074;&#1088;&#1110;&#1095;&#1095;&#1103;%202023.xlsx" TargetMode="Externa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4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Надходження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власних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доходів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січень-грудень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2024 року </a:t>
            </a:r>
          </a:p>
        </c:rich>
      </c:tx>
      <c:layout>
        <c:manualLayout>
          <c:xMode val="edge"/>
          <c:yMode val="edge"/>
          <c:x val="0.13709711286089238"/>
          <c:y val="4.62962962962962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8.6735169360661862E-2"/>
          <c:y val="0.1094932051277656"/>
          <c:w val="0.91326483063933817"/>
          <c:h val="0.8282388125820842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soft" dir="t">
                  <a:rot lat="0" lon="0" rev="0"/>
                </a:lightRig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6F2-403E-A916-87C8A3BA092A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soft" dir="t">
                  <a:rot lat="0" lon="0" rev="0"/>
                </a:lightRig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6F2-403E-A916-87C8A3BA092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1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Аркуш1!$A$4:$A$5</c:f>
              <c:strCache>
                <c:ptCount val="2"/>
                <c:pt idx="0">
                  <c:v>2023 рік</c:v>
                </c:pt>
                <c:pt idx="1">
                  <c:v>2024 рік</c:v>
                </c:pt>
              </c:strCache>
            </c:strRef>
          </c:cat>
          <c:val>
            <c:numRef>
              <c:f>Аркуш1!$B$4:$B$5</c:f>
              <c:numCache>
                <c:formatCode>#,##0.00</c:formatCode>
                <c:ptCount val="2"/>
                <c:pt idx="0">
                  <c:v>214404.3</c:v>
                </c:pt>
                <c:pt idx="1">
                  <c:v>238714.7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6F2-403E-A916-87C8A3BA09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25268159"/>
        <c:axId val="862404591"/>
      </c:barChart>
      <c:catAx>
        <c:axId val="11252681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62404591"/>
        <c:crosses val="autoZero"/>
        <c:auto val="1"/>
        <c:lblAlgn val="ctr"/>
        <c:lblOffset val="100"/>
        <c:noMultiLvlLbl val="0"/>
      </c:catAx>
      <c:valAx>
        <c:axId val="862404591"/>
        <c:scaling>
          <c:orientation val="minMax"/>
          <c:min val="8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25268159"/>
        <c:crosses val="autoZero"/>
        <c:crossBetween val="between"/>
        <c:minorUnit val="10000"/>
      </c:valAx>
      <c:spPr>
        <a:noFill/>
        <a:ln w="25400">
          <a:noFill/>
        </a:ln>
        <a:effectLst>
          <a:softEdge rad="76200"/>
        </a:effectLst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 b="1" dirty="0" err="1"/>
              <a:t>Акцизний</a:t>
            </a:r>
            <a:r>
              <a:rPr lang="ru-RU" sz="2800" b="1" dirty="0"/>
              <a:t> </a:t>
            </a:r>
            <a:r>
              <a:rPr lang="ru-RU" sz="2800" b="1" dirty="0" err="1"/>
              <a:t>податок</a:t>
            </a:r>
            <a:r>
              <a:rPr lang="ru-RU" sz="2800" b="1" dirty="0"/>
              <a:t> за </a:t>
            </a:r>
            <a:r>
              <a:rPr lang="ru-RU" sz="2800" b="1" dirty="0" err="1"/>
              <a:t>січень-грудень</a:t>
            </a:r>
            <a:r>
              <a:rPr lang="ru-RU" sz="2800" b="1" dirty="0"/>
              <a:t> 2024 року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4.8469743452565058E-2"/>
          <c:y val="0.1710828350682943"/>
          <c:w val="0.93985229087079003"/>
          <c:h val="0.772636071716408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B58-4B1E-ADCE-A3437A437CB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B58-4B1E-ADCE-A3437A437CB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Аркуш1!$A$13:$B$13</c:f>
              <c:strCache>
                <c:ptCount val="2"/>
                <c:pt idx="0">
                  <c:v>2023 рік</c:v>
                </c:pt>
                <c:pt idx="1">
                  <c:v>2024 рік</c:v>
                </c:pt>
              </c:strCache>
            </c:strRef>
          </c:cat>
          <c:val>
            <c:numRef>
              <c:f>Аркуш1!$A$14:$B$14</c:f>
              <c:numCache>
                <c:formatCode>#,##0.00</c:formatCode>
                <c:ptCount val="2"/>
                <c:pt idx="0">
                  <c:v>9446</c:v>
                </c:pt>
                <c:pt idx="1">
                  <c:v>14817.5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B58-4B1E-ADCE-A3437A437C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0761552"/>
        <c:axId val="802038256"/>
      </c:barChart>
      <c:catAx>
        <c:axId val="80076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2038256"/>
        <c:crosses val="autoZero"/>
        <c:auto val="1"/>
        <c:lblAlgn val="ctr"/>
        <c:lblOffset val="100"/>
        <c:noMultiLvlLbl val="0"/>
      </c:catAx>
      <c:valAx>
        <c:axId val="802038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076155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 b="1" dirty="0" err="1"/>
              <a:t>Акцизний</a:t>
            </a:r>
            <a:r>
              <a:rPr lang="ru-RU" sz="2800" b="1" dirty="0"/>
              <a:t> </a:t>
            </a:r>
            <a:r>
              <a:rPr lang="ru-RU" sz="2800" b="1" dirty="0" err="1"/>
              <a:t>податок</a:t>
            </a:r>
            <a:r>
              <a:rPr lang="ru-RU" sz="2800" b="1" dirty="0"/>
              <a:t> за </a:t>
            </a:r>
            <a:r>
              <a:rPr lang="ru-RU" sz="2800" b="1" dirty="0" err="1"/>
              <a:t>пальне</a:t>
            </a:r>
            <a:r>
              <a:rPr lang="ru-RU" sz="2800" b="1" dirty="0"/>
              <a:t> за </a:t>
            </a:r>
            <a:r>
              <a:rPr lang="ru-RU" sz="2800" b="1" dirty="0" err="1"/>
              <a:t>січень-грудень</a:t>
            </a:r>
            <a:r>
              <a:rPr lang="ru-RU" sz="2800" b="1" dirty="0"/>
              <a:t> 2024 року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4.8469743452565058E-2"/>
          <c:y val="0.1710828350682943"/>
          <c:w val="0.93985229087079003"/>
          <c:h val="0.772636071716408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46B-4EC8-A25A-F8D8AEAF9CC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46B-4EC8-A25A-F8D8AEAF9CC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Аркуш1!$A$13:$B$13</c:f>
              <c:strCache>
                <c:ptCount val="2"/>
                <c:pt idx="0">
                  <c:v>2023 рік</c:v>
                </c:pt>
                <c:pt idx="1">
                  <c:v>2024 рік</c:v>
                </c:pt>
              </c:strCache>
            </c:strRef>
          </c:cat>
          <c:val>
            <c:numRef>
              <c:f>Аркуш1!$A$14:$B$14</c:f>
              <c:numCache>
                <c:formatCode>#,##0.00</c:formatCode>
                <c:ptCount val="2"/>
                <c:pt idx="0">
                  <c:v>4893.7</c:v>
                </c:pt>
                <c:pt idx="1">
                  <c:v>7403.6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46B-4EC8-A25A-F8D8AEAF9C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0761552"/>
        <c:axId val="802038256"/>
      </c:barChart>
      <c:catAx>
        <c:axId val="80076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2038256"/>
        <c:crosses val="autoZero"/>
        <c:auto val="1"/>
        <c:lblAlgn val="ctr"/>
        <c:lblOffset val="100"/>
        <c:noMultiLvlLbl val="0"/>
      </c:catAx>
      <c:valAx>
        <c:axId val="802038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0761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 b="1" dirty="0" err="1"/>
              <a:t>Акцизний</a:t>
            </a:r>
            <a:r>
              <a:rPr lang="ru-RU" sz="2800" b="1" dirty="0"/>
              <a:t> </a:t>
            </a:r>
            <a:r>
              <a:rPr lang="ru-RU" sz="2800" b="1" dirty="0" err="1"/>
              <a:t>податок</a:t>
            </a:r>
            <a:r>
              <a:rPr lang="ru-RU" sz="2800" b="1" dirty="0"/>
              <a:t> з </a:t>
            </a:r>
            <a:r>
              <a:rPr lang="ru-RU" sz="2800" b="1" dirty="0" err="1"/>
              <a:t>роздрібної</a:t>
            </a:r>
            <a:r>
              <a:rPr lang="ru-RU" sz="2800" b="1" dirty="0"/>
              <a:t> </a:t>
            </a:r>
            <a:r>
              <a:rPr lang="ru-RU" sz="2800" b="1" dirty="0" err="1"/>
              <a:t>торгівлі</a:t>
            </a:r>
            <a:r>
              <a:rPr lang="ru-RU" sz="2800" b="1" dirty="0"/>
              <a:t> </a:t>
            </a:r>
            <a:r>
              <a:rPr lang="ru-RU" sz="2800" b="1" dirty="0" err="1"/>
              <a:t>підакцизними</a:t>
            </a:r>
            <a:r>
              <a:rPr lang="ru-RU" sz="2800" b="1" dirty="0"/>
              <a:t> товарами за </a:t>
            </a:r>
            <a:r>
              <a:rPr lang="ru-RU" sz="2800" b="1" dirty="0" err="1"/>
              <a:t>січень-грудень</a:t>
            </a:r>
            <a:r>
              <a:rPr lang="ru-RU" sz="2800" b="1" dirty="0"/>
              <a:t> 2024 року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4.8469743452565058E-2"/>
          <c:y val="0.1710828350682943"/>
          <c:w val="0.93985229087079003"/>
          <c:h val="0.772636071716408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DAC-4E33-916A-F5337D951832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DAC-4E33-916A-F5337D95183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Аркуш1!$A$13:$B$13</c:f>
              <c:strCache>
                <c:ptCount val="2"/>
                <c:pt idx="0">
                  <c:v>2023 рік</c:v>
                </c:pt>
                <c:pt idx="1">
                  <c:v>2024 рік</c:v>
                </c:pt>
              </c:strCache>
            </c:strRef>
          </c:cat>
          <c:val>
            <c:numRef>
              <c:f>Аркуш1!$A$14:$B$14</c:f>
              <c:numCache>
                <c:formatCode>#,##0.00</c:formatCode>
                <c:ptCount val="2"/>
                <c:pt idx="0">
                  <c:v>4552.3</c:v>
                </c:pt>
                <c:pt idx="1">
                  <c:v>7413.9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AC-4E33-916A-F5337D9518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0761552"/>
        <c:axId val="802038256"/>
      </c:barChart>
      <c:catAx>
        <c:axId val="80076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2038256"/>
        <c:crosses val="autoZero"/>
        <c:auto val="1"/>
        <c:lblAlgn val="ctr"/>
        <c:lblOffset val="100"/>
        <c:noMultiLvlLbl val="0"/>
      </c:catAx>
      <c:valAx>
        <c:axId val="802038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076155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 dirty="0" err="1"/>
              <a:t>Надходження</a:t>
            </a:r>
            <a:r>
              <a:rPr lang="ru-RU" sz="2000" b="1" dirty="0"/>
              <a:t> </a:t>
            </a:r>
            <a:r>
              <a:rPr lang="ru-RU" sz="2000" b="1" dirty="0" err="1"/>
              <a:t>податку</a:t>
            </a:r>
            <a:r>
              <a:rPr lang="ru-RU" sz="2000" b="1" dirty="0"/>
              <a:t> на </a:t>
            </a:r>
            <a:r>
              <a:rPr lang="ru-RU" sz="2000" b="1" dirty="0" err="1"/>
              <a:t>майно</a:t>
            </a:r>
            <a:r>
              <a:rPr lang="ru-RU" sz="2000" b="1" dirty="0"/>
              <a:t> </a:t>
            </a:r>
            <a:r>
              <a:rPr lang="ru-RU" sz="2000" b="1" dirty="0" err="1"/>
              <a:t>відмінне</a:t>
            </a:r>
            <a:r>
              <a:rPr lang="ru-RU" sz="2000" b="1" baseline="0" dirty="0"/>
              <a:t> </a:t>
            </a:r>
            <a:r>
              <a:rPr lang="ru-RU" sz="2000" b="1" baseline="0" dirty="0" err="1"/>
              <a:t>від</a:t>
            </a:r>
            <a:r>
              <a:rPr lang="ru-RU" sz="2000" b="1" baseline="0" dirty="0"/>
              <a:t> </a:t>
            </a:r>
            <a:r>
              <a:rPr lang="ru-RU" sz="2000" b="1" baseline="0" dirty="0" err="1"/>
              <a:t>земельної</a:t>
            </a:r>
            <a:r>
              <a:rPr lang="ru-RU" sz="2000" b="1" baseline="0" dirty="0"/>
              <a:t> </a:t>
            </a:r>
            <a:r>
              <a:rPr lang="ru-RU" sz="2000" b="1" baseline="0" dirty="0" err="1"/>
              <a:t>ділянки</a:t>
            </a:r>
            <a:r>
              <a:rPr lang="ru-RU" sz="2000" b="1" baseline="0" dirty="0"/>
              <a:t> </a:t>
            </a:r>
          </a:p>
          <a:p>
            <a:pPr>
              <a:defRPr sz="2800" b="1"/>
            </a:pPr>
            <a:r>
              <a:rPr lang="ru-RU" sz="2000" b="1" dirty="0"/>
              <a:t>за </a:t>
            </a:r>
            <a:r>
              <a:rPr lang="ru-RU" sz="2000" b="1" dirty="0" err="1"/>
              <a:t>січень-грудень</a:t>
            </a:r>
            <a:r>
              <a:rPr lang="ru-RU" sz="2000" b="1" dirty="0"/>
              <a:t> 2024 року</a:t>
            </a:r>
          </a:p>
        </c:rich>
      </c:tx>
      <c:layout>
        <c:manualLayout>
          <c:xMode val="edge"/>
          <c:yMode val="edge"/>
          <c:x val="0.23098981060460691"/>
          <c:y val="5.734427379798651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6.9322395487299501E-2"/>
          <c:y val="0.1029140072193581"/>
          <c:w val="0.92012785630279337"/>
          <c:h val="0.8332300584535318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C39-4D7E-A91C-ED5767173AF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C39-4D7E-A91C-ED5767173AF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Аркуш1!$A$18:$B$18</c:f>
              <c:strCache>
                <c:ptCount val="2"/>
                <c:pt idx="0">
                  <c:v>2023 рік</c:v>
                </c:pt>
                <c:pt idx="1">
                  <c:v>2024 рік</c:v>
                </c:pt>
              </c:strCache>
            </c:strRef>
          </c:cat>
          <c:val>
            <c:numRef>
              <c:f>Аркуш1!$A$19:$B$19</c:f>
              <c:numCache>
                <c:formatCode>#,##0.00</c:formatCode>
                <c:ptCount val="2"/>
                <c:pt idx="0">
                  <c:v>1885.8</c:v>
                </c:pt>
                <c:pt idx="1">
                  <c:v>2855.8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C39-4D7E-A91C-ED5767173A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52554272"/>
        <c:axId val="486698832"/>
      </c:barChart>
      <c:catAx>
        <c:axId val="752554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486698832"/>
        <c:crosses val="autoZero"/>
        <c:auto val="1"/>
        <c:lblAlgn val="ctr"/>
        <c:lblOffset val="100"/>
        <c:noMultiLvlLbl val="0"/>
      </c:catAx>
      <c:valAx>
        <c:axId val="486698832"/>
        <c:scaling>
          <c:orientation val="minMax"/>
          <c:min val="4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7525542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видатків </a:t>
            </a:r>
            <a:r>
              <a:rPr lang="uk-UA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uk-UA" sz="1400" cap="non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2024</a:t>
            </a:r>
            <a:r>
              <a:rPr lang="uk-UA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рік </a:t>
            </a:r>
          </a:p>
        </c:rich>
      </c:tx>
      <c:layout>
        <c:manualLayout>
          <c:xMode val="edge"/>
          <c:yMode val="edge"/>
          <c:x val="0.32915411297060537"/>
          <c:y val="9.1563415175807163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2502069074163158"/>
          <c:y val="0.29540655685306477"/>
          <c:w val="0.74820465421019999"/>
          <c:h val="0.55709172426153619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5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3EB2-4012-8A2A-356D35463A4E}"/>
              </c:ext>
            </c:extLst>
          </c:dPt>
          <c:dPt>
            <c:idx val="1"/>
            <c:bubble3D val="0"/>
            <c:explosion val="15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3EB2-4012-8A2A-356D35463A4E}"/>
              </c:ext>
            </c:extLst>
          </c:dPt>
          <c:dPt>
            <c:idx val="2"/>
            <c:bubble3D val="0"/>
            <c:explosion val="16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3EB2-4012-8A2A-356D35463A4E}"/>
              </c:ext>
            </c:extLst>
          </c:dPt>
          <c:dPt>
            <c:idx val="3"/>
            <c:bubble3D val="0"/>
            <c:explosion val="16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3EB2-4012-8A2A-356D35463A4E}"/>
              </c:ext>
            </c:extLst>
          </c:dPt>
          <c:dPt>
            <c:idx val="4"/>
            <c:bubble3D val="0"/>
            <c:explosion val="16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3EB2-4012-8A2A-356D35463A4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3EB2-4012-8A2A-356D35463A4E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D-3EB2-4012-8A2A-356D35463A4E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F-3EB2-4012-8A2A-356D35463A4E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1-3EB2-4012-8A2A-356D35463A4E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3-3EB2-4012-8A2A-356D35463A4E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5-3EB2-4012-8A2A-356D35463A4E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7-3EB2-4012-8A2A-356D35463A4E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9-3EB2-4012-8A2A-356D35463A4E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A-3EB2-4012-8A2A-356D35463A4E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B-3EB2-4012-8A2A-356D35463A4E}"/>
              </c:ext>
            </c:extLst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C-3EB2-4012-8A2A-356D35463A4E}"/>
              </c:ext>
            </c:extLst>
          </c:dPt>
          <c:dPt>
            <c:idx val="16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21-A624-4625-BB4A-DCECF9793C73}"/>
              </c:ext>
            </c:extLst>
          </c:dPt>
          <c:dLbls>
            <c:dLbl>
              <c:idx val="0"/>
              <c:layout>
                <c:manualLayout>
                  <c:x val="-5.3157567522709281E-2"/>
                  <c:y val="-5.0778009698225914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9E849A6-8DAA-4483-BFA5-2B8F06AE6E34}" type="CELLRANGE">
                      <a:rPr lang="en-US" sz="850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sz="850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2CB2008B-03B0-4423-8AA9-043041A6A647}" type="CATEGORYNAME">
                      <a:rPr lang="en-US" sz="850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sz="850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F89A7B66-9E6A-47DA-9979-3BDA1ECA308F}" type="PERCENTAGE">
                      <a:rPr lang="en-US" sz="850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sz="850" baseline="0" dirty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8153529636920385"/>
                      <c:h val="4.9770240258429244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3EB2-4012-8A2A-356D35463A4E}"/>
                </c:ext>
              </c:extLst>
            </c:dLbl>
            <c:dLbl>
              <c:idx val="1"/>
              <c:layout>
                <c:manualLayout>
                  <c:x val="-4.496864740782E-2"/>
                  <c:y val="-6.9499224792257508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6AAABFA-B8B3-4CB4-A3C8-4A9AF3A63914}" type="CELLRANGE">
                      <a:rPr lang="en-US" sz="850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sz="850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DF060AD9-D6A1-416C-8022-E73724435FCA}" type="CATEGORYNAME">
                      <a:rPr lang="en-US" sz="850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sz="850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96B3CDA3-6407-4957-9A6A-8DD79121CD15}" type="PERCENTAGE">
                      <a:rPr lang="en-US" sz="850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sz="850" baseline="0" dirty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2322089160076852"/>
                      <c:h val="5.0688416300048639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3EB2-4012-8A2A-356D35463A4E}"/>
                </c:ext>
              </c:extLst>
            </c:dLbl>
            <c:dLbl>
              <c:idx val="2"/>
              <c:layout>
                <c:manualLayout>
                  <c:x val="1.487651664120763E-2"/>
                  <c:y val="-0.18632192464607147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E049CFE2-4A0F-4EA3-A624-4A68DF1A5CB8}" type="CELLRAN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0F08D136-BB17-428F-A362-16AE3FD4D249}" type="CATEGORYNAM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DEEAC2B5-1FF7-453F-88E5-86E151736272}" type="PERCENTA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 dirty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7994818171844276"/>
                      <c:h val="4.5053545027428032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3EB2-4012-8A2A-356D35463A4E}"/>
                </c:ext>
              </c:extLst>
            </c:dLbl>
            <c:dLbl>
              <c:idx val="3"/>
              <c:layout>
                <c:manualLayout>
                  <c:x val="4.1951315571084162E-2"/>
                  <c:y val="-0.11638580231752869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90BB333-84BA-4350-9ADE-359FD6DD2998}" type="CELLRAN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5361D4D5-4B55-4CC8-BBB0-EA498C272368}" type="CATEGORYNAM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81DA3C75-6B0B-4C4F-B517-338A9759892B}" type="PERCENTA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 dirty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3EB2-4012-8A2A-356D35463A4E}"/>
                </c:ext>
              </c:extLst>
            </c:dLbl>
            <c:dLbl>
              <c:idx val="4"/>
              <c:layout>
                <c:manualLayout>
                  <c:x val="4.4421601640630935E-2"/>
                  <c:y val="-7.8929967711784774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D1CD03A5-2FAA-426A-90AD-8CA73D880E22}" type="CELLRAN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DADB9EAF-676D-4D96-B82A-7183A4676774}" type="CATEGORYNAM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5FB33B08-88D4-4042-929A-FD4820B758DA}" type="PERCENTA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 dirty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9510929633052926"/>
                      <c:h val="7.6165210307408998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9-3EB2-4012-8A2A-356D35463A4E}"/>
                </c:ext>
              </c:extLst>
            </c:dLbl>
            <c:dLbl>
              <c:idx val="5"/>
              <c:layout>
                <c:manualLayout>
                  <c:x val="7.0183220666548515E-2"/>
                  <c:y val="-4.7064207679572659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2D0CFA7-8FF2-4930-A1ED-23BD87436221}" type="CELLRAN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F3F96297-A2BB-433C-A683-FDE495B267A4}" type="CATEGORYNAM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548D8523-70BE-4D41-9C27-3509C440A048}" type="PERCENTA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 dirty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5528652668416446"/>
                      <c:h val="5.0027256208358573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B-3EB2-4012-8A2A-356D35463A4E}"/>
                </c:ext>
              </c:extLst>
            </c:dLbl>
            <c:dLbl>
              <c:idx val="6"/>
              <c:layout>
                <c:manualLayout>
                  <c:x val="0.17832375454675883"/>
                  <c:y val="7.8324088032605085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1A4BB5B-8EC2-4B6B-B7B8-B11FE241407B}" type="CELLRAN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26D183E8-E0D7-4E33-A1AA-0063945B7C56}" type="CATEGORYNAM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41109C34-562B-4D72-9029-6379C06B796F}" type="PERCENTA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 dirty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2860482283464567"/>
                      <c:h val="5.5652331920048446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D-3EB2-4012-8A2A-356D35463A4E}"/>
                </c:ext>
              </c:extLst>
            </c:dLbl>
            <c:dLbl>
              <c:idx val="7"/>
              <c:layout>
                <c:manualLayout>
                  <c:x val="5.4568982735678943E-2"/>
                  <c:y val="-8.9319256215671713E-3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E0F98789-3814-474C-BEDA-7D4845D83D5A}" type="CELLRAN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2F87400D-2C81-4F04-B4B1-C80879AFCF42}" type="CATEGORYNAM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B9D8C6B4-4FB3-4102-81BD-CE1EADE0782A}" type="PERCENTA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 dirty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5236780949256343"/>
                      <c:h val="4.7463153644256004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F-3EB2-4012-8A2A-356D35463A4E}"/>
                </c:ext>
              </c:extLst>
            </c:dLbl>
            <c:dLbl>
              <c:idx val="8"/>
              <c:layout>
                <c:manualLayout>
                  <c:x val="5.6189021388403565E-2"/>
                  <c:y val="9.8242966226402176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05099767-7941-4BDD-9B59-48374A68A6B0}" type="CELLRAN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6B404B7B-032F-48CC-A047-9FB7E542336F}" type="CATEGORYNAM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3EF95E24-F135-40A3-B27C-05640B2CB78B}" type="PERCENTA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 dirty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33690682555355822"/>
                      <c:h val="4.9913554477974902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1-3EB2-4012-8A2A-356D35463A4E}"/>
                </c:ext>
              </c:extLst>
            </c:dLbl>
            <c:dLbl>
              <c:idx val="9"/>
              <c:layout>
                <c:manualLayout>
                  <c:x val="-0.16262360291780251"/>
                  <c:y val="7.6477132236396503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42BDB0E-06EA-4D2E-8051-04472D7592F6}" type="CELLRAN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8E89E141-2FD2-45EA-B86B-199EE2048915}" type="CATEGORYNAM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7CA12E21-F8F9-4544-BA0E-EB606E649AB7}" type="PERCENTA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 dirty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2065011969966775"/>
                      <c:h val="5.5163935163437039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3-3EB2-4012-8A2A-356D35463A4E}"/>
                </c:ext>
              </c:extLst>
            </c:dLbl>
            <c:dLbl>
              <c:idx val="10"/>
              <c:layout>
                <c:manualLayout>
                  <c:x val="-0.12794215031802697"/>
                  <c:y val="5.8656866970752198E-3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2C26ACE-FF2B-4812-9FE3-834310A214CA}" type="CELLRAN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9C6724EC-C8B0-41B3-A78B-BC6A236CBBCD}" type="CATEGORYNAM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0829495B-A8FF-4A22-AFDB-949112FF47F7}" type="PERCENTA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 dirty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1953275371828521"/>
                      <c:h val="4.4899051080153435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5-3EB2-4012-8A2A-356D35463A4E}"/>
                </c:ext>
              </c:extLst>
            </c:dLbl>
            <c:dLbl>
              <c:idx val="11"/>
              <c:layout>
                <c:manualLayout>
                  <c:x val="-0.19292604501607716"/>
                  <c:y val="2.4162543871361707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B12EB9F-A011-4A91-AD0A-AE55B7B9E4EC}" type="CELLRANGE">
                      <a:rPr lang="en-US" baseline="0" dirty="0"/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 dirty="0"/>
                      <a:t>; </a:t>
                    </a:r>
                    <a:fld id="{8D5FC724-060B-4B83-A3C3-A89DF95BB0D2}" type="CATEGORYNAME">
                      <a:rPr lang="en-US" baseline="0" dirty="0"/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 dirty="0"/>
                      <a:t>; </a:t>
                    </a:r>
                    <a:fld id="{9EF18D7D-3266-4C5E-BFE4-F9CA5EE7BA2A}" type="PERCENTAGE">
                      <a:rPr lang="en-US" baseline="0" dirty="0"/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 dirty="0"/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7-3EB2-4012-8A2A-356D35463A4E}"/>
                </c:ext>
              </c:extLst>
            </c:dLbl>
            <c:dLbl>
              <c:idx val="12"/>
              <c:layout>
                <c:manualLayout>
                  <c:x val="-0.13576277241872098"/>
                  <c:y val="-4.3931897947930829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E842590-2D32-4290-8A47-1AFFC96A4BE0}" type="CELLRANGE">
                      <a:rPr lang="en-US" baseline="0"/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/>
                      <a:t>; </a:t>
                    </a:r>
                    <a:fld id="{6A7E3C45-1C4E-4D2A-8CAF-B4576B3B4391}" type="CATEGORYNAME">
                      <a:rPr lang="en-US" baseline="0"/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/>
                      <a:t>; </a:t>
                    </a:r>
                    <a:fld id="{615E569B-F762-4832-9AD2-2229DB011AFB}" type="PERCENTAGE">
                      <a:rPr lang="en-US" baseline="0"/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/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9-3EB2-4012-8A2A-356D35463A4E}"/>
                </c:ext>
              </c:extLst>
            </c:dLbl>
            <c:dLbl>
              <c:idx val="13"/>
              <c:layout>
                <c:manualLayout>
                  <c:x val="-3.8585209003215437E-2"/>
                  <c:y val="-0.14058207343337814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F2CD9D5-6BCD-46AE-BEFD-40BA40EB8E1F}" type="CELLRANGE">
                      <a:rPr lang="en-US" baseline="0"/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/>
                      <a:t>; </a:t>
                    </a:r>
                    <a:fld id="{A4D2DF76-4FD0-428E-865D-3F58C91AB969}" type="CATEGORYNAME">
                      <a:rPr lang="en-US" baseline="0"/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/>
                      <a:t>; </a:t>
                    </a:r>
                    <a:fld id="{984F3DF6-6A42-4C65-8E8B-664D5CDC984F}" type="PERCENTAGE">
                      <a:rPr lang="en-US" baseline="0"/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/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A-3EB2-4012-8A2A-356D35463A4E}"/>
                </c:ext>
              </c:extLst>
            </c:dLbl>
            <c:dLbl>
              <c:idx val="14"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17E1FAA-AA73-4E85-96CB-77FCE02C2829}" type="CELLRANGE">
                      <a:rPr lang="ru-RU"/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ru-RU" baseline="0"/>
                      <a:t>; </a:t>
                    </a:r>
                    <a:fld id="{D7065AE7-67A4-4CCF-8EFD-D0FED39EBEA1}" type="CATEGORYNAME">
                      <a:rPr lang="ru-RU" baseline="0"/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ru-RU" baseline="0"/>
                      <a:t>; </a:t>
                    </a:r>
                    <a:fld id="{2D91850C-9431-493E-8AE9-E7B256ED359B}" type="PERCENTAGE">
                      <a:rPr lang="ru-RU" baseline="0"/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ru-RU" baseline="0"/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B-3EB2-4012-8A2A-356D35463A4E}"/>
                </c:ext>
              </c:extLst>
            </c:dLbl>
            <c:dLbl>
              <c:idx val="15"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A69C9D66-9F65-4127-8487-8C1E5609792D}" type="CELLRANGE">
                      <a:rPr lang="ru-RU"/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ru-RU" baseline="0"/>
                      <a:t>; </a:t>
                    </a:r>
                    <a:fld id="{1928B774-291C-45CB-A42A-6519F78C68E8}" type="CATEGORYNAME">
                      <a:rPr lang="ru-RU" baseline="0"/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ru-RU" baseline="0"/>
                      <a:t>; </a:t>
                    </a:r>
                    <a:fld id="{E8523B0E-DF3B-462D-9363-7F9ABAC35101}" type="PERCENTAGE">
                      <a:rPr lang="ru-RU" baseline="0"/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ru-RU" baseline="0"/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C-3EB2-4012-8A2A-356D35463A4E}"/>
                </c:ext>
              </c:extLst>
            </c:dLbl>
            <c:dLbl>
              <c:idx val="16"/>
              <c:layout>
                <c:manualLayout>
                  <c:x val="2.217552387945076E-3"/>
                  <c:y val="-0.13803782847741727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3E1EEBD-8807-4362-85DC-C2CE808DBAAE}" type="CELLRAN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8C45226D-A39D-487E-B77A-D1E845C48BBB}" type="CATEGORYNAM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C588ED06-48D2-4463-9315-D8CFBDE19AF3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8928026574803151"/>
                      <c:h val="4.796002422774076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1-A624-4625-BB4A-DCECF9793C73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rgbClr val="5B9BD5"/>
                </a:solidFill>
                <a:round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5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eparator>; 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DataLabelsRange val="1"/>
              </c:ext>
            </c:extLst>
          </c:dLbls>
          <c:cat>
            <c:strRef>
              <c:f>Видатки!$A$1:$A$17</c:f>
              <c:strCache>
                <c:ptCount val="17"/>
                <c:pt idx="0">
                  <c:v>освіта </c:v>
                </c:pt>
                <c:pt idx="1">
                  <c:v>освітня субвенція</c:v>
                </c:pt>
                <c:pt idx="2">
                  <c:v>Держуправління</c:v>
                </c:pt>
                <c:pt idx="3">
                  <c:v>Жилово-комунальне господарство</c:v>
                </c:pt>
                <c:pt idx="4">
                  <c:v>фізична культура та спорт</c:v>
                </c:pt>
                <c:pt idx="5">
                  <c:v>Культура</c:v>
                </c:pt>
                <c:pt idx="6">
                  <c:v>Утримання закладів охорони здоров'я (енергоносії)</c:v>
                </c:pt>
                <c:pt idx="7">
                  <c:v>соцзахист</c:v>
                </c:pt>
                <c:pt idx="8">
                  <c:v>зЗаходи та роботи з територіальної оборони</c:v>
                </c:pt>
                <c:pt idx="9">
                  <c:v>економічна діяльність</c:v>
                </c:pt>
                <c:pt idx="10">
                  <c:v>інше</c:v>
                </c:pt>
                <c:pt idx="11">
                  <c:v>Бюджет розвитку</c:v>
                </c:pt>
                <c:pt idx="12">
                  <c:v>Платні послуги бюджетних установ</c:v>
                </c:pt>
                <c:pt idx="13">
                  <c:v>Балгодійна допомога (гранти та дарунки)</c:v>
                </c:pt>
                <c:pt idx="14">
                  <c:v>Охорона здоров'я (кошти НСЗУ)</c:v>
                </c:pt>
                <c:pt idx="15">
                  <c:v>Охорона здоров'я (власні кошти+благодійна допомога)</c:v>
                </c:pt>
                <c:pt idx="16">
                  <c:v>Міжбюджетні трансферти</c:v>
                </c:pt>
              </c:strCache>
            </c:strRef>
          </c:cat>
          <c:val>
            <c:numRef>
              <c:f>Видатки!$B$1:$B$17</c:f>
              <c:numCache>
                <c:formatCode>#,##0.0</c:formatCode>
                <c:ptCount val="17"/>
                <c:pt idx="0">
                  <c:v>72501.7</c:v>
                </c:pt>
                <c:pt idx="1">
                  <c:v>71707.199999999997</c:v>
                </c:pt>
                <c:pt idx="2">
                  <c:v>39977.599999999999</c:v>
                </c:pt>
                <c:pt idx="3">
                  <c:v>35575.699999999997</c:v>
                </c:pt>
                <c:pt idx="4">
                  <c:v>22529.8</c:v>
                </c:pt>
                <c:pt idx="5">
                  <c:v>18400.8</c:v>
                </c:pt>
                <c:pt idx="6">
                  <c:v>11426</c:v>
                </c:pt>
                <c:pt idx="7">
                  <c:v>10065.1</c:v>
                </c:pt>
                <c:pt idx="8">
                  <c:v>7016</c:v>
                </c:pt>
                <c:pt idx="9">
                  <c:v>3770.2</c:v>
                </c:pt>
                <c:pt idx="10">
                  <c:v>3635.6</c:v>
                </c:pt>
                <c:pt idx="11">
                  <c:v>20343.5</c:v>
                </c:pt>
                <c:pt idx="12">
                  <c:v>2121.6</c:v>
                </c:pt>
                <c:pt idx="13">
                  <c:v>105015.4</c:v>
                </c:pt>
                <c:pt idx="14">
                  <c:v>63962.1</c:v>
                </c:pt>
                <c:pt idx="15">
                  <c:v>82798.7</c:v>
                </c:pt>
                <c:pt idx="16">
                  <c:v>1224.4000000000001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Видатки!$B$1:$B$17</c15:f>
                <c15:dlblRangeCache>
                  <c:ptCount val="17"/>
                  <c:pt idx="0">
                    <c:v>72 501,7</c:v>
                  </c:pt>
                  <c:pt idx="1">
                    <c:v>71 707,2</c:v>
                  </c:pt>
                  <c:pt idx="2">
                    <c:v>39 977,6</c:v>
                  </c:pt>
                  <c:pt idx="3">
                    <c:v>35 575,7</c:v>
                  </c:pt>
                  <c:pt idx="4">
                    <c:v>22 529,8</c:v>
                  </c:pt>
                  <c:pt idx="5">
                    <c:v>18 400,8</c:v>
                  </c:pt>
                  <c:pt idx="6">
                    <c:v>11 426,0</c:v>
                  </c:pt>
                  <c:pt idx="7">
                    <c:v>10 065,1</c:v>
                  </c:pt>
                  <c:pt idx="8">
                    <c:v>7 016,0</c:v>
                  </c:pt>
                  <c:pt idx="9">
                    <c:v>3 770,2</c:v>
                  </c:pt>
                  <c:pt idx="10">
                    <c:v>3 635,6</c:v>
                  </c:pt>
                  <c:pt idx="11">
                    <c:v>20 343,5</c:v>
                  </c:pt>
                  <c:pt idx="12">
                    <c:v>2 121,6</c:v>
                  </c:pt>
                  <c:pt idx="13">
                    <c:v>105 015,4</c:v>
                  </c:pt>
                  <c:pt idx="14">
                    <c:v>63 962,1</c:v>
                  </c:pt>
                  <c:pt idx="15">
                    <c:v>82 798,7</c:v>
                  </c:pt>
                  <c:pt idx="16">
                    <c:v>1 224,4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18-3EB2-4012-8A2A-356D35463A4E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b="1" dirty="0"/>
              <a:t>ОХОРОНА ЗДОРОВ'Я ЗА 2024 </a:t>
            </a:r>
            <a:r>
              <a:rPr lang="ru-RU" b="1" dirty="0" err="1"/>
              <a:t>рік</a:t>
            </a:r>
            <a:endParaRPr lang="ru-RU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1126265609713944E-2"/>
          <c:y val="7.0944888053859401E-2"/>
          <c:w val="0.90877448210189526"/>
          <c:h val="0.92905516192779747"/>
        </c:manualLayout>
      </c:layout>
      <c:pie3DChart>
        <c:varyColors val="1"/>
        <c:ser>
          <c:idx val="0"/>
          <c:order val="0"/>
          <c:explosion val="7"/>
          <c:dPt>
            <c:idx val="0"/>
            <c:bubble3D val="0"/>
            <c:explosion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CB53-41CC-8BED-8B2C970A2A6F}"/>
              </c:ext>
            </c:extLst>
          </c:dPt>
          <c:dPt>
            <c:idx val="1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CB53-41CC-8BED-8B2C970A2A6F}"/>
              </c:ext>
            </c:extLst>
          </c:dPt>
          <c:dPt>
            <c:idx val="2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CB53-41CC-8BED-8B2C970A2A6F}"/>
              </c:ext>
            </c:extLst>
          </c:dPt>
          <c:dPt>
            <c:idx val="3"/>
            <c:bubble3D val="0"/>
            <c:explosion val="1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CB53-41CC-8BED-8B2C970A2A6F}"/>
              </c:ext>
            </c:extLst>
          </c:dPt>
          <c:dPt>
            <c:idx val="4"/>
            <c:bubble3D val="0"/>
            <c:explosion val="12"/>
            <c:spPr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9-CB53-41CC-8BED-8B2C970A2A6F}"/>
              </c:ext>
            </c:extLst>
          </c:dPt>
          <c:dPt>
            <c:idx val="5"/>
            <c:bubble3D val="0"/>
            <c:explosion val="21"/>
            <c:spPr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B-CB53-41CC-8BED-8B2C970A2A6F}"/>
              </c:ext>
            </c:extLst>
          </c:dPt>
          <c:dLbls>
            <c:dLbl>
              <c:idx val="0"/>
              <c:layout>
                <c:manualLayout>
                  <c:x val="0"/>
                  <c:y val="-5.153227689719357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кошти НСЗУ </a:t>
                    </a:r>
                    <a:fld id="{467B6252-D40C-4DEC-82F6-99C8ED7BCE92}" type="VALUE">
                      <a: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>
                        <a:defRPr sz="12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тис.грн.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546420402275281"/>
                      <c:h val="0.1335226745003754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CB53-41CC-8BED-8B2C970A2A6F}"/>
                </c:ext>
              </c:extLst>
            </c:dLbl>
            <c:dLbl>
              <c:idx val="1"/>
              <c:layout>
                <c:manualLayout>
                  <c:x val="0.54963288903475238"/>
                  <c:y val="-6.3839121043008443E-2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власні кошти + благодійна допомога </a:t>
                    </a:r>
                    <a:fld id="{1BD15181-1AAA-4220-83A5-C3A3DF1E4E19}" type="VALUE">
                      <a:rPr lang="ru-RU"/>
                      <a:pPr/>
                      <a:t>[ЗНАЧЕННЯ]</a:t>
                    </a:fld>
                    <a:endParaRPr lang="ru-RU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045854117003452"/>
                      <c:h val="9.352286025905375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CB53-41CC-8BED-8B2C970A2A6F}"/>
                </c:ext>
              </c:extLst>
            </c:dLbl>
            <c:dLbl>
              <c:idx val="2"/>
              <c:layout>
                <c:manualLayout>
                  <c:x val="5.0157654398794941E-4"/>
                  <c:y val="1.273259640211977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кошти громади  </a:t>
                    </a:r>
                    <a:fld id="{6A73CDF3-753E-48DC-ADA4-FEA073E1D8D0}" type="VALUE">
                      <a: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>
                        <a:defRPr sz="12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тис. грн.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370785115097525"/>
                      <c:h val="9.9126967383429798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CB53-41CC-8BED-8B2C970A2A6F}"/>
                </c:ext>
              </c:extLst>
            </c:dLbl>
            <c:dLbl>
              <c:idx val="3"/>
              <c:layout>
                <c:manualLayout>
                  <c:x val="5.987235027801148E-2"/>
                  <c:y val="8.9761247024545965E-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кошти НСЗУ </a:t>
                    </a:r>
                    <a:fld id="{E1A7788C-63ED-4D6B-B16B-20638118A018}" type="VALUE">
                      <a: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>
                        <a:defRPr sz="12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тис.грн.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207996557917618"/>
                      <c:h val="9.7594789999814247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CB53-41CC-8BED-8B2C970A2A6F}"/>
                </c:ext>
              </c:extLst>
            </c:dLbl>
            <c:dLbl>
              <c:idx val="4"/>
              <c:layout>
                <c:manualLayout>
                  <c:x val="8.9318344414014941E-2"/>
                  <c:y val="-1.9451421451942893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dirty="0" err="1"/>
                      <a:t>власні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кошти</a:t>
                    </a:r>
                    <a:r>
                      <a:rPr lang="ru-RU" dirty="0"/>
                      <a:t> + </a:t>
                    </a:r>
                    <a:r>
                      <a:rPr lang="ru-RU" dirty="0" err="1"/>
                      <a:t>благодійна</a:t>
                    </a:r>
                    <a:r>
                      <a:rPr lang="ru-RU" baseline="0" dirty="0"/>
                      <a:t> </a:t>
                    </a:r>
                    <a:r>
                      <a:rPr lang="ru-RU" baseline="0" dirty="0" err="1"/>
                      <a:t>допомога</a:t>
                    </a:r>
                    <a:r>
                      <a:rPr lang="ru-RU" baseline="0" dirty="0"/>
                      <a:t> </a:t>
                    </a:r>
                    <a:fld id="{126C8583-5544-4CDB-913B-945BEC9E7167}" type="VALUE">
                      <a:rPr lang="ru-RU" smtClean="0"/>
                      <a:pPr>
                        <a:defRPr sz="12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endParaRPr lang="ru-RU" baseline="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505993545136202"/>
                      <c:h val="9.4688827676981585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CB53-41CC-8BED-8B2C970A2A6F}"/>
                </c:ext>
              </c:extLst>
            </c:dLbl>
            <c:dLbl>
              <c:idx val="5"/>
              <c:layout>
                <c:manualLayout>
                  <c:x val="0.29525509710955727"/>
                  <c:y val="2.7165548134054076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кошти громади </a:t>
                    </a:r>
                    <a:fld id="{635B3C6D-43D4-4769-BF0F-E754DA46F04D}" type="VALUE">
                      <a: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>
                        <a:defRPr sz="12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тис.грн.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15918065110709"/>
                      <c:h val="9.1229915125383948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CB53-41CC-8BED-8B2C970A2A6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Аркуш1!$B$4</c:f>
              <c:strCache>
                <c:ptCount val="1"/>
                <c:pt idx="0">
                  <c:v>Міська лікарня</c:v>
                </c:pt>
              </c:strCache>
            </c:strRef>
          </c:cat>
          <c:val>
            <c:numRef>
              <c:f>Аркуш1!$B$6:$G$6</c:f>
              <c:numCache>
                <c:formatCode>#,##0.00</c:formatCode>
                <c:ptCount val="6"/>
                <c:pt idx="0">
                  <c:v>47027.4</c:v>
                </c:pt>
                <c:pt idx="1">
                  <c:v>78267.5</c:v>
                </c:pt>
                <c:pt idx="2">
                  <c:v>8610.2000000000007</c:v>
                </c:pt>
                <c:pt idx="3">
                  <c:v>16934.7</c:v>
                </c:pt>
                <c:pt idx="4">
                  <c:v>4531.2</c:v>
                </c:pt>
                <c:pt idx="5">
                  <c:v>5709.2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CB53-41CC-8BED-8B2C970A2A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видатків загального фонду бюджету Тростянецької міської територіальної громади </a:t>
            </a:r>
            <a:r>
              <a:rPr lang="uk-UA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uk-UA" sz="1400" cap="non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2024</a:t>
            </a:r>
            <a:r>
              <a:rPr lang="uk-UA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рік (297</a:t>
            </a:r>
            <a:r>
              <a:rPr lang="uk-UA" sz="1400" cap="non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830,1 </a:t>
            </a:r>
            <a:r>
              <a:rPr lang="uk-UA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cap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тис.грн</a:t>
            </a:r>
            <a:r>
              <a:rPr lang="uk-UA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c:rich>
      </c:tx>
      <c:layout>
        <c:manualLayout>
          <c:xMode val="edge"/>
          <c:yMode val="edge"/>
          <c:x val="0.10478829076528881"/>
          <c:y val="3.6995366330367123E-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2502069074163158"/>
          <c:y val="0.29540655685306477"/>
          <c:w val="0.74820465421019999"/>
          <c:h val="0.55709172426153619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5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0943-41F0-832A-956B00CE1AF0}"/>
              </c:ext>
            </c:extLst>
          </c:dPt>
          <c:dPt>
            <c:idx val="1"/>
            <c:bubble3D val="0"/>
            <c:explosion val="15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0943-41F0-832A-956B00CE1AF0}"/>
              </c:ext>
            </c:extLst>
          </c:dPt>
          <c:dPt>
            <c:idx val="2"/>
            <c:bubble3D val="0"/>
            <c:explosion val="16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0943-41F0-832A-956B00CE1AF0}"/>
              </c:ext>
            </c:extLst>
          </c:dPt>
          <c:dPt>
            <c:idx val="3"/>
            <c:bubble3D val="0"/>
            <c:explosion val="16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0943-41F0-832A-956B00CE1AF0}"/>
              </c:ext>
            </c:extLst>
          </c:dPt>
          <c:dPt>
            <c:idx val="4"/>
            <c:bubble3D val="0"/>
            <c:explosion val="16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0943-41F0-832A-956B00CE1AF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0943-41F0-832A-956B00CE1AF0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D-0943-41F0-832A-956B00CE1AF0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F-0943-41F0-832A-956B00CE1AF0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1-0943-41F0-832A-956B00CE1AF0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3-0943-41F0-832A-956B00CE1AF0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5-0943-41F0-832A-956B00CE1AF0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7-0943-41F0-832A-956B00CE1AF0}"/>
              </c:ext>
            </c:extLst>
          </c:dPt>
          <c:dLbls>
            <c:dLbl>
              <c:idx val="0"/>
              <c:layout>
                <c:manualLayout>
                  <c:x val="3.8303615549751119E-2"/>
                  <c:y val="-2.2222229675222371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E4D5FAB5-7951-4F78-A74D-0D1007AE2930}" type="CELLRANGE">
                      <a:rPr lang="en-US" sz="850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sz="8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59371F07-298E-4E33-893A-C4064DBF1783}" type="CATEGORYNAME">
                      <a:rPr lang="en-US" sz="850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sz="8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0257A018-80CD-4DC4-ACBA-ABD7A4654C23}" type="PERCENTAGE">
                      <a:rPr lang="en-US" sz="850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sz="850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8153529636920385"/>
                      <c:h val="4.9770240258429244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0943-41F0-832A-956B00CE1AF0}"/>
                </c:ext>
              </c:extLst>
            </c:dLbl>
            <c:dLbl>
              <c:idx val="1"/>
              <c:layout>
                <c:manualLayout>
                  <c:x val="-9.2416020344724837E-3"/>
                  <c:y val="7.3815966166212816E-3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2A71895C-72A2-4556-A2BD-EC9BB6BFA4DB}" type="CELLRANGE">
                      <a:rPr lang="en-US" sz="850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sz="8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EE353250-702E-4A8C-92E9-CD2CBEBFD0C4}" type="CATEGORYNAME">
                      <a:rPr lang="en-US" sz="850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sz="8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C8313E13-B525-4D8E-88F0-20332A604EB5}" type="PERCENTAGE">
                      <a:rPr lang="en-US" sz="850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sz="850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2322089160076852"/>
                      <c:h val="5.0688416300048639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0943-41F0-832A-956B00CE1AF0}"/>
                </c:ext>
              </c:extLst>
            </c:dLbl>
            <c:dLbl>
              <c:idx val="2"/>
              <c:layout>
                <c:manualLayout>
                  <c:x val="5.9435289389067524E-2"/>
                  <c:y val="4.8713723166528888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FD97291-41D0-46CC-A841-5842AC097F89}" type="CELLRAN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B61611D2-5D86-403D-B8B9-F9CA050D74B3}" type="CATEGORYNAM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56C31B29-6056-404B-A98A-6A99885FF1D7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7994818171844276"/>
                      <c:h val="4.5053545027428032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0943-41F0-832A-956B00CE1AF0}"/>
                </c:ext>
              </c:extLst>
            </c:dLbl>
            <c:dLbl>
              <c:idx val="3"/>
              <c:layout>
                <c:manualLayout>
                  <c:x val="-5.208333333333333E-3"/>
                  <c:y val="6.1538461538461445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2A0222D1-C829-41AA-8622-F1DAFEA5365E}" type="CELLRAN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083A64C2-17C1-4D96-B161-3A6C7186E8B5}" type="CATEGORYNAM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D5892885-DC25-4FD2-9014-9635685933D9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0943-41F0-832A-956B00CE1AF0}"/>
                </c:ext>
              </c:extLst>
            </c:dLbl>
            <c:dLbl>
              <c:idx val="4"/>
              <c:layout>
                <c:manualLayout>
                  <c:x val="-2.5603407291130417E-2"/>
                  <c:y val="2.6506587363248995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700F35A-E215-41BD-8C2A-9D814E193B02}" type="CELLRAN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C4F232E1-7269-488B-8033-4E61B204CB19}" type="CATEGORYNAM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FA7D0380-3BA9-429C-98C8-0C31D5D9BD2E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9510929633052926"/>
                      <c:h val="7.6165210307408998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9-0943-41F0-832A-956B00CE1AF0}"/>
                </c:ext>
              </c:extLst>
            </c:dLbl>
            <c:dLbl>
              <c:idx val="5"/>
              <c:layout>
                <c:manualLayout>
                  <c:x val="-1.5561688229485797E-2"/>
                  <c:y val="1.2243854550133866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2B0CC96E-CDA5-4126-A7EF-7A7F3F2BA3E0}" type="CELLRAN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F25728F6-A36A-4C22-BC5C-B71D8F145168}" type="CATEGORYNAM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024ABB87-AA46-4260-9E17-7F79003FD083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5528652668416446"/>
                      <c:h val="5.0027256208358573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B-0943-41F0-832A-956B00CE1AF0}"/>
                </c:ext>
              </c:extLst>
            </c:dLbl>
            <c:dLbl>
              <c:idx val="6"/>
              <c:layout>
                <c:manualLayout>
                  <c:x val="-6.4620106080489945E-2"/>
                  <c:y val="-3.8095396729255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275CD29-1977-4303-A229-B0B90B230DCD}" type="CELLRAN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B3A1C0E6-C3D2-45FB-A0CE-BBFA60EC4782}" type="CATEGORYNAM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2ECF4192-C720-4E7F-9DED-A40F0AEC106F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2860482283464567"/>
                      <c:h val="5.5652331920048446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D-0943-41F0-832A-956B00CE1AF0}"/>
                </c:ext>
              </c:extLst>
            </c:dLbl>
            <c:dLbl>
              <c:idx val="7"/>
              <c:layout>
                <c:manualLayout>
                  <c:x val="-0.17694227128361367"/>
                  <c:y val="-9.8992316414825046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0512C749-AC2C-453B-BE81-DD8B9259923C}" type="CELLRAN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45B37D52-6C8B-4B93-BBB0-57539CDE8A19}" type="CATEGORYNAM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FE9B6F95-BE1F-4D2F-85A9-B2565B567637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5236780949256343"/>
                      <c:h val="4.7463153644256004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F-0943-41F0-832A-956B00CE1AF0}"/>
                </c:ext>
              </c:extLst>
            </c:dLbl>
            <c:dLbl>
              <c:idx val="8"/>
              <c:layout>
                <c:manualLayout>
                  <c:x val="-3.0984997893651563E-2"/>
                  <c:y val="-0.1565620584949139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8057EE7-A202-476A-B497-020A70D83691}" type="CELLRAN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E86C003C-3FBF-4C85-8F91-6F6DB46129EB}" type="CATEGORYNAM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CFD6B28E-DD6B-4547-A112-2D1E7F2026CA}" type="PERCENTA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 dirty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33690682555355822"/>
                      <c:h val="4.9913554477974902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1-0943-41F0-832A-956B00CE1AF0}"/>
                </c:ext>
              </c:extLst>
            </c:dLbl>
            <c:dLbl>
              <c:idx val="9"/>
              <c:layout>
                <c:manualLayout>
                  <c:x val="0.14748716191173444"/>
                  <c:y val="-9.0464082906936916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1EEFABE-32BD-4FCB-88C2-0215EE0A9E06}" type="CELLRAN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5BB6D65B-E426-4F5F-BE34-2C99FDDFFCBE}" type="CATEGORYNAM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81E83085-94A4-4A47-A0D8-88731ECF1FE7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2065011969966775"/>
                      <c:h val="5.5163935163437039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3-0943-41F0-832A-956B00CE1AF0}"/>
                </c:ext>
              </c:extLst>
            </c:dLbl>
            <c:dLbl>
              <c:idx val="10"/>
              <c:layout>
                <c:manualLayout>
                  <c:x val="0.27934616693813585"/>
                  <c:y val="-4.026280614825186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9973EB7-9B3D-40E6-AAC7-A48239DE0F2A}" type="CELLRAN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41529759-72CE-43E3-8D92-AD1626DEEB2B}" type="CATEGORYNAM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92CE1564-6D34-4C78-87B6-3D518EA1AC02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1953275371828521"/>
                      <c:h val="4.4899051080153435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5-0943-41F0-832A-956B00CE1AF0}"/>
                </c:ext>
              </c:extLst>
            </c:dLbl>
            <c:dLbl>
              <c:idx val="11"/>
              <c:layout>
                <c:manualLayout>
                  <c:x val="0.28231758811499036"/>
                  <c:y val="-0.14682420806700341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E861B78-2382-4B3D-87BA-CA369B1DB9F8}" type="CELLRAN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EFB59F11-245B-46D2-B8DA-21F7B6C2E6D9}" type="CATEGORYNAM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914DFB0E-BB8E-42EF-8B86-A57576EC6955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8928026574803151"/>
                      <c:h val="4.796002422774076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7-0943-41F0-832A-956B00CE1AF0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rgbClr val="5B9BD5"/>
                </a:solidFill>
                <a:round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5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eparator>; 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DataLabelsRange val="1"/>
              </c:ext>
            </c:extLst>
          </c:dLbls>
          <c:cat>
            <c:strRef>
              <c:f>Видатки!$A$1:$A$12</c:f>
              <c:strCache>
                <c:ptCount val="12"/>
                <c:pt idx="0">
                  <c:v>освіта </c:v>
                </c:pt>
                <c:pt idx="1">
                  <c:v>освітня субвенція</c:v>
                </c:pt>
                <c:pt idx="2">
                  <c:v>Держуправління</c:v>
                </c:pt>
                <c:pt idx="3">
                  <c:v>Жилово-комунальне господарство</c:v>
                </c:pt>
                <c:pt idx="4">
                  <c:v>фізична культура та спорт</c:v>
                </c:pt>
                <c:pt idx="5">
                  <c:v>Культура</c:v>
                </c:pt>
                <c:pt idx="6">
                  <c:v>Утримання закладів охорони здоров'я (енергоносії)</c:v>
                </c:pt>
                <c:pt idx="7">
                  <c:v>соцзахист</c:v>
                </c:pt>
                <c:pt idx="8">
                  <c:v>зЗаходи та роботи з територіальної оборони</c:v>
                </c:pt>
                <c:pt idx="9">
                  <c:v>економічна діяльність</c:v>
                </c:pt>
                <c:pt idx="10">
                  <c:v>інше</c:v>
                </c:pt>
                <c:pt idx="11">
                  <c:v>Міжбюджетні трансферти</c:v>
                </c:pt>
              </c:strCache>
            </c:strRef>
          </c:cat>
          <c:val>
            <c:numRef>
              <c:f>Видатки!$B$1:$B$12</c:f>
              <c:numCache>
                <c:formatCode>#,##0.0</c:formatCode>
                <c:ptCount val="12"/>
                <c:pt idx="0">
                  <c:v>72501.7</c:v>
                </c:pt>
                <c:pt idx="1">
                  <c:v>71707.199999999997</c:v>
                </c:pt>
                <c:pt idx="2">
                  <c:v>39977.599999999999</c:v>
                </c:pt>
                <c:pt idx="3">
                  <c:v>35575.699999999997</c:v>
                </c:pt>
                <c:pt idx="4">
                  <c:v>22529.8</c:v>
                </c:pt>
                <c:pt idx="5">
                  <c:v>18400.8</c:v>
                </c:pt>
                <c:pt idx="6">
                  <c:v>11426</c:v>
                </c:pt>
                <c:pt idx="7">
                  <c:v>10065.1</c:v>
                </c:pt>
                <c:pt idx="8">
                  <c:v>7016</c:v>
                </c:pt>
                <c:pt idx="9">
                  <c:v>3770.2</c:v>
                </c:pt>
                <c:pt idx="10">
                  <c:v>3635.6</c:v>
                </c:pt>
                <c:pt idx="11">
                  <c:v>1224.4000000000001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Видатки!$B$1:$B$12</c15:f>
                <c15:dlblRangeCache>
                  <c:ptCount val="12"/>
                  <c:pt idx="0">
                    <c:v>72 501,7</c:v>
                  </c:pt>
                  <c:pt idx="1">
                    <c:v>71 707,2</c:v>
                  </c:pt>
                  <c:pt idx="2">
                    <c:v>39 977,6</c:v>
                  </c:pt>
                  <c:pt idx="3">
                    <c:v>35 575,7</c:v>
                  </c:pt>
                  <c:pt idx="4">
                    <c:v>22 529,8</c:v>
                  </c:pt>
                  <c:pt idx="5">
                    <c:v>18 400,8</c:v>
                  </c:pt>
                  <c:pt idx="6">
                    <c:v>11 426,0</c:v>
                  </c:pt>
                  <c:pt idx="7">
                    <c:v>10 065,1</c:v>
                  </c:pt>
                  <c:pt idx="8">
                    <c:v>7 016,0</c:v>
                  </c:pt>
                  <c:pt idx="9">
                    <c:v>3 770,2</c:v>
                  </c:pt>
                  <c:pt idx="10">
                    <c:v>3 635,6</c:v>
                  </c:pt>
                  <c:pt idx="11">
                    <c:v>1 224,4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18-0943-41F0-832A-956B00CE1AF0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СТРУКТУРА ВИДАТКІВ СПЕЦІАЛЬНОГО ФОНДУ БЮДЖЕТУ ТРОСТЯНЕЦЬКОЇ МІСЬКОЇ ТЕРИТОРІАЛЬНОЇ ГРОМАДИ ЗА  2024</a:t>
            </a:r>
            <a:r>
              <a:rPr lang="ru-RU" baseline="0"/>
              <a:t> Рік</a:t>
            </a:r>
          </a:p>
          <a:p>
            <a:pPr>
              <a:defRPr/>
            </a:pPr>
            <a:r>
              <a:rPr lang="ru-RU" baseline="0"/>
              <a:t>(127 480,5 ТИС. ГРН)</a:t>
            </a:r>
            <a:endParaRPr lang="ru-RU"/>
          </a:p>
        </c:rich>
      </c:tx>
      <c:layout>
        <c:manualLayout>
          <c:xMode val="edge"/>
          <c:yMode val="edge"/>
          <c:x val="0.12551501442145616"/>
          <c:y val="6.462034445187701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2745246775460949E-2"/>
          <c:y val="0.23817736028776237"/>
          <c:w val="0.81461069452134927"/>
          <c:h val="0.66595915158082697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0070C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875E-4743-A9EA-D1EB9F48272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875E-4743-A9EA-D1EB9F482726}"/>
              </c:ext>
            </c:extLst>
          </c:dPt>
          <c:dPt>
            <c:idx val="2"/>
            <c:bubble3D val="0"/>
            <c:spPr>
              <a:solidFill>
                <a:srgbClr val="92D05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875E-4743-A9EA-D1EB9F482726}"/>
              </c:ext>
            </c:extLst>
          </c:dPt>
          <c:dLbls>
            <c:dLbl>
              <c:idx val="0"/>
              <c:layout>
                <c:manualLayout>
                  <c:x val="0.18003142425203977"/>
                  <c:y val="1.723209185383387E-2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  <a:scene3d>
                  <a:camera prst="orthographicFront"/>
                  <a:lightRig rig="threePt" dir="t"/>
                </a:scene3d>
                <a:sp3d prstMaterial="metal"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101497"/>
                        <a:gd name="adj2" fmla="val 21458"/>
                        <a:gd name="adj3" fmla="val 105844"/>
                        <a:gd name="adj4" fmla="val 24029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1711122454424497"/>
                      <c:h val="8.590350435619141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875E-4743-A9EA-D1EB9F482726}"/>
                </c:ext>
              </c:extLst>
            </c:dLbl>
            <c:dLbl>
              <c:idx val="1"/>
              <c:layout>
                <c:manualLayout>
                  <c:x val="-7.8610152204953174E-4"/>
                  <c:y val="1.723209185383387E-2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  <a:scene3d>
                  <a:camera prst="orthographicFront"/>
                  <a:lightRig rig="threePt" dir="t"/>
                </a:scene3d>
                <a:sp3d prstMaterial="metal"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244423"/>
                        <a:gd name="adj2" fmla="val 28776"/>
                        <a:gd name="adj3" fmla="val 238164"/>
                        <a:gd name="adj4" fmla="val 28305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200949314001224"/>
                      <c:h val="8.590350435619141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875E-4743-A9EA-D1EB9F482726}"/>
                </c:ext>
              </c:extLst>
            </c:dLbl>
            <c:dLbl>
              <c:idx val="2"/>
              <c:layout>
                <c:manualLayout>
                  <c:x val="-3.2232700411937251E-2"/>
                  <c:y val="-2.1540114817292337E-3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  <a:scene3d>
                  <a:camera prst="orthographicFront"/>
                  <a:lightRig rig="threePt" dir="t"/>
                </a:scene3d>
                <a:sp3d prstMaterial="metal"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-416718"/>
                        <a:gd name="adj2" fmla="val 57576"/>
                        <a:gd name="adj3" fmla="val -418336"/>
                        <a:gd name="adj4" fmla="val 55527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5851566650378016"/>
                      <c:h val="5.935709371951310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875E-4743-A9EA-D1EB9F482726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etal"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1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borderCallout1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вид.заг.фонд!$A$45:$A$47</c:f>
              <c:strCache>
                <c:ptCount val="3"/>
                <c:pt idx="0">
                  <c:v>Плата за послуги бюджетних установ</c:v>
                </c:pt>
                <c:pt idx="1">
                  <c:v>Благодійна допомога (гранти та дарунки)</c:v>
                </c:pt>
                <c:pt idx="2">
                  <c:v>Бюджет розвитку</c:v>
                </c:pt>
              </c:strCache>
            </c:strRef>
          </c:cat>
          <c:val>
            <c:numRef>
              <c:f>вид.заг.фонд!$B$45:$B$47</c:f>
              <c:numCache>
                <c:formatCode>#,##0.0</c:formatCode>
                <c:ptCount val="3"/>
                <c:pt idx="0">
                  <c:v>2121.6</c:v>
                </c:pt>
                <c:pt idx="1">
                  <c:v>105015.4</c:v>
                </c:pt>
                <c:pt idx="2">
                  <c:v>20343.5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75E-4743-A9EA-D1EB9F482726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СТРУКТУРА ВИДАТКІВ В РОЗРІЗІ КЛАСИФІКАЦІЇ ВИДАТКІВ за</a:t>
            </a:r>
          </a:p>
          <a:p>
            <a:pPr>
              <a:defRPr/>
            </a:pPr>
            <a:r>
              <a:rPr lang="ru-RU"/>
              <a:t>2024 рік  (з урахуванням трансфертів 425310,5 тис. гривень)</a:t>
            </a:r>
          </a:p>
        </c:rich>
      </c:tx>
      <c:layout>
        <c:manualLayout>
          <c:xMode val="edge"/>
          <c:yMode val="edge"/>
          <c:x val="0.11903295330011208"/>
          <c:y val="1.224846556624284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4287806362122205E-2"/>
          <c:y val="0.17019683671913385"/>
          <c:w val="0.84618535649644977"/>
          <c:h val="0.75194059257358759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3E8E-4A5B-8155-7EDE86FD24B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3E8E-4A5B-8155-7EDE86FD24B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3E8E-4A5B-8155-7EDE86FD24B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3E8E-4A5B-8155-7EDE86FD24B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3E8E-4A5B-8155-7EDE86FD24B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3E8E-4A5B-8155-7EDE86FD24B9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1-3E8E-4A5B-8155-7EDE86FD24B9}"/>
                </c:ext>
              </c:extLst>
            </c:dLbl>
            <c:dLbl>
              <c:idx val="1"/>
              <c:layout>
                <c:manualLayout>
                  <c:x val="-3.5363457760314437E-2"/>
                  <c:y val="-0.17867429752606218"/>
                </c:manualLayout>
              </c:layout>
              <c:spPr>
                <a:solidFill>
                  <a:schemeClr val="lt1"/>
                </a:solidFill>
                <a:ln>
                  <a:solidFill>
                    <a:schemeClr val="accent2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104228"/>
                        <a:gd name="adj2" fmla="val 47370"/>
                        <a:gd name="adj3" fmla="val 279309"/>
                        <a:gd name="adj4" fmla="val 21228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8931608990919357"/>
                      <c:h val="6.085999656296669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3E8E-4A5B-8155-7EDE86FD24B9}"/>
                </c:ext>
              </c:extLst>
            </c:dLbl>
            <c:dLbl>
              <c:idx val="2"/>
              <c:layout>
                <c:manualLayout>
                  <c:x val="4.5841519318926001E-2"/>
                  <c:y val="0.13448603039596077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A28DC800-BE90-47C7-ACA4-20CF18AF96B0}" type="CATEGORYNAME">
                      <a:rPr lang="ru-RU" baseline="0">
                        <a:solidFill>
                          <a:sysClr val="windowText" lastClr="000000"/>
                        </a:solidFill>
                      </a:rPr>
                      <a:pPr>
                        <a:defRPr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ru-RU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6EC7CD9C-4C41-428D-A7D6-C4360910F66E}" type="VALUE">
                      <a:rPr lang="ru-RU" baseline="0">
                        <a:solidFill>
                          <a:sysClr val="windowText" lastClr="000000"/>
                        </a:solidFill>
                      </a:rPr>
                      <a:pPr>
                        <a:defRPr>
                          <a:solidFill>
                            <a:sysClr val="windowText" lastClr="000000"/>
                          </a:solidFill>
                        </a:defRPr>
                      </a:pPr>
                      <a:t>[ЗНАЧЕННЯ]</a:t>
                    </a:fld>
                    <a:r>
                      <a:rPr lang="ru-RU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AB478518-BFE7-49A1-9E0D-8EF84171DA34}" type="PERCENTAGE">
                      <a:rPr lang="ru-RU" baseline="0">
                        <a:solidFill>
                          <a:sysClr val="windowText" lastClr="000000"/>
                        </a:solidFill>
                      </a:rPr>
                      <a:pPr>
                        <a:defRPr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r>
                      <a:rPr lang="ru-RU" baseline="0">
                        <a:solidFill>
                          <a:sysClr val="windowText" lastClr="000000"/>
                        </a:solidFill>
                      </a:rPr>
                      <a:t> (оплата послуг, робіт, відряджуавльні, пальне та інші предмети і матеріали)</a:t>
                    </a:r>
                  </a:p>
                </c:rich>
              </c:tx>
              <c:spPr>
                <a:solidFill>
                  <a:schemeClr val="lt1"/>
                </a:solidFill>
                <a:ln>
                  <a:solidFill>
                    <a:schemeClr val="accent3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363411"/>
                        <a:gd name="adj2" fmla="val 65688"/>
                        <a:gd name="adj3" fmla="val 354187"/>
                        <a:gd name="adj4" fmla="val 65948"/>
                      </a:avLst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3E8E-4A5B-8155-7EDE86FD24B9}"/>
                </c:ext>
              </c:extLst>
            </c:dLbl>
            <c:dLbl>
              <c:idx val="3"/>
              <c:layout>
                <c:manualLayout>
                  <c:x val="-9.4302554027504912E-2"/>
                  <c:y val="2.3054748067878987E-2"/>
                </c:manualLayout>
              </c:layout>
              <c:spPr>
                <a:solidFill>
                  <a:schemeClr val="lt1"/>
                </a:solidFill>
                <a:ln>
                  <a:solidFill>
                    <a:schemeClr val="accent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-202916"/>
                        <a:gd name="adj2" fmla="val 6191"/>
                        <a:gd name="adj3" fmla="val -205010"/>
                        <a:gd name="adj4" fmla="val 5527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3E8E-4A5B-8155-7EDE86FD24B9}"/>
                </c:ext>
              </c:extLst>
            </c:dLbl>
            <c:dLbl>
              <c:idx val="4"/>
              <c:layout>
                <c:manualLayout>
                  <c:x val="4.3222003929273084E-2"/>
                  <c:y val="-3.650335110747506E-2"/>
                </c:manualLayout>
              </c:layout>
              <c:spPr>
                <a:solidFill>
                  <a:schemeClr val="lt1"/>
                </a:solidFill>
                <a:ln>
                  <a:solidFill>
                    <a:schemeClr val="accent5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-5745"/>
                        <a:gd name="adj2" fmla="val 49616"/>
                        <a:gd name="adj3" fmla="val -9639"/>
                        <a:gd name="adj4" fmla="val 50490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9-3E8E-4A5B-8155-7EDE86FD24B9}"/>
                </c:ext>
              </c:extLst>
            </c:dLbl>
            <c:dLbl>
              <c:idx val="5"/>
              <c:layout>
                <c:manualLayout>
                  <c:x val="0.15586116568434841"/>
                  <c:y val="-1.7291061050909242E-2"/>
                </c:manualLayout>
              </c:layout>
              <c:spPr>
                <a:solidFill>
                  <a:schemeClr val="lt1"/>
                </a:solidFill>
                <a:ln>
                  <a:solidFill>
                    <a:schemeClr val="accent6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-416718"/>
                        <a:gd name="adj2" fmla="val 49709"/>
                        <a:gd name="adj3" fmla="val -421242"/>
                        <a:gd name="adj4" fmla="val 50049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B-3E8E-4A5B-8155-7EDE86FD24B9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rgbClr val="5B9BD5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borderCallout1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вид.заг.фонд!$A$87:$A$92</c:f>
              <c:strCache>
                <c:ptCount val="6"/>
                <c:pt idx="1">
                  <c:v>Оплата праці з нарахуваннями</c:v>
                </c:pt>
                <c:pt idx="2">
                  <c:v>Інші видатки</c:v>
                </c:pt>
                <c:pt idx="3">
                  <c:v>Оплата комунальних послуг і енергоносіїв</c:v>
                </c:pt>
                <c:pt idx="4">
                  <c:v>Видатки бюджету розвитку</c:v>
                </c:pt>
                <c:pt idx="5">
                  <c:v>Соціальне забезпечення</c:v>
                </c:pt>
              </c:strCache>
            </c:strRef>
          </c:cat>
          <c:val>
            <c:numRef>
              <c:f>вид.заг.фонд!$B$87:$B$92</c:f>
              <c:numCache>
                <c:formatCode>General</c:formatCode>
                <c:ptCount val="6"/>
                <c:pt idx="0">
                  <c:v>0</c:v>
                </c:pt>
                <c:pt idx="1">
                  <c:v>188361.7</c:v>
                </c:pt>
                <c:pt idx="2">
                  <c:v>178924.3</c:v>
                </c:pt>
                <c:pt idx="3">
                  <c:v>22018.9</c:v>
                </c:pt>
                <c:pt idx="4">
                  <c:v>20343.400000000001</c:v>
                </c:pt>
                <c:pt idx="5">
                  <c:v>8427.84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E8E-4A5B-8155-7EDE86FD24B9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власних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доходів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загального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фонду бюджету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Тростянецької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міської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територіальної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громади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січень-грудень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місяці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2024 року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3534138430828627"/>
          <c:y val="1.11111264515719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2000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127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7937384150020533E-3"/>
          <c:y val="0.20839775176342432"/>
          <c:w val="0.96601084254173109"/>
          <c:h val="0.64608028982425814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 prstMaterial="matte">
              <a:contourClr>
                <a:srgbClr val="000000"/>
              </a:contourClr>
            </a:sp3d>
          </c:spPr>
          <c:explosion val="7"/>
          <c:dPt>
            <c:idx val="0"/>
            <c:bubble3D val="0"/>
            <c:explosion val="0"/>
            <c:spPr>
              <a:solidFill>
                <a:srgbClr val="00B0F0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D66C-4906-BFD5-B8468B4B65F7}"/>
              </c:ext>
            </c:extLst>
          </c:dPt>
          <c:dPt>
            <c:idx val="1"/>
            <c:bubble3D val="0"/>
            <c:explosion val="11"/>
            <c:spPr>
              <a:solidFill>
                <a:schemeClr val="accent6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D66C-4906-BFD5-B8468B4B65F7}"/>
              </c:ext>
            </c:extLst>
          </c:dPt>
          <c:dPt>
            <c:idx val="2"/>
            <c:bubble3D val="0"/>
            <c:explosion val="13"/>
            <c:spPr>
              <a:solidFill>
                <a:srgbClr val="FF0000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D66C-4906-BFD5-B8468B4B65F7}"/>
              </c:ext>
            </c:extLst>
          </c:dPt>
          <c:dPt>
            <c:idx val="3"/>
            <c:bubble3D val="0"/>
            <c:explosion val="1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D66C-4906-BFD5-B8468B4B65F7}"/>
              </c:ext>
            </c:extLst>
          </c:dPt>
          <c:dPt>
            <c:idx val="4"/>
            <c:bubble3D val="0"/>
            <c:explosion val="1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D66C-4906-BFD5-B8468B4B65F7}"/>
              </c:ext>
            </c:extLst>
          </c:dPt>
          <c:dPt>
            <c:idx val="5"/>
            <c:bubble3D val="0"/>
            <c:explosion val="5"/>
            <c:spPr>
              <a:solidFill>
                <a:schemeClr val="tx1">
                  <a:lumMod val="95000"/>
                  <a:lumOff val="5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D66C-4906-BFD5-B8468B4B65F7}"/>
              </c:ext>
            </c:extLst>
          </c:dPt>
          <c:dPt>
            <c:idx val="6"/>
            <c:bubble3D val="0"/>
            <c:explosion val="3"/>
            <c:spPr>
              <a:solidFill>
                <a:srgbClr val="7030A0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D66C-4906-BFD5-B8468B4B65F7}"/>
              </c:ext>
            </c:extLst>
          </c:dPt>
          <c:dLbls>
            <c:dLbl>
              <c:idx val="0"/>
              <c:layout>
                <c:manualLayout>
                  <c:x val="-6.7890108790779974E-2"/>
                  <c:y val="-0.1261674704439016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300" dirty="0"/>
                      <a:t>ПДФО (61,4%) –</a:t>
                    </a:r>
                  </a:p>
                  <a:p>
                    <a:pPr>
                      <a:defRPr sz="1100" b="1" i="1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300" dirty="0"/>
                      <a:t> </a:t>
                    </a:r>
                    <a:fld id="{FA38F604-FF65-406C-A2DC-B95AAB755B1F}" type="VALUE">
                      <a:rPr lang="ru-RU" sz="1300" smtClean="0"/>
                      <a:pPr>
                        <a:defRPr sz="1100" b="1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ru-RU" sz="1300" dirty="0"/>
                      <a:t> </a:t>
                    </a:r>
                    <a:r>
                      <a:rPr lang="ru-RU" sz="1300" dirty="0" err="1"/>
                      <a:t>тис.грн</a:t>
                    </a:r>
                    <a:r>
                      <a:rPr lang="ru-RU" sz="11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3993945582516218"/>
                      <c:h val="9.6287178949083313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D66C-4906-BFD5-B8468B4B65F7}"/>
                </c:ext>
              </c:extLst>
            </c:dLbl>
            <c:dLbl>
              <c:idx val="1"/>
              <c:layout>
                <c:manualLayout>
                  <c:x val="3.7091191733727449E-2"/>
                  <c:y val="-1.6452236190126528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200" dirty="0"/>
                      <a:t>Плата за землю (15,1%) – </a:t>
                    </a:r>
                  </a:p>
                  <a:p>
                    <a:pPr>
                      <a:defRPr sz="1100" b="1" i="1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fld id="{6BACF30E-1E52-44C9-B9D1-2EA910999B19}" type="VALUE">
                      <a:rPr lang="ru-RU" sz="1200" smtClean="0"/>
                      <a:pPr>
                        <a:defRPr sz="1100" b="1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ru-RU" sz="1200" dirty="0"/>
                      <a:t> </a:t>
                    </a:r>
                    <a:r>
                      <a:rPr lang="ru-RU" sz="1200" dirty="0" err="1"/>
                      <a:t>тис.грн</a:t>
                    </a:r>
                    <a:r>
                      <a:rPr lang="ru-RU" sz="12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7121601207637879"/>
                      <c:h val="7.7688557657658905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D66C-4906-BFD5-B8468B4B65F7}"/>
                </c:ext>
              </c:extLst>
            </c:dLbl>
            <c:dLbl>
              <c:idx val="2"/>
              <c:layout>
                <c:manualLayout>
                  <c:x val="-1.0157783081743503E-2"/>
                  <c:y val="-3.872644107905415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200" dirty="0" err="1"/>
                      <a:t>Єдиний</a:t>
                    </a:r>
                    <a:r>
                      <a:rPr lang="ru-RU" sz="1200" dirty="0"/>
                      <a:t> </a:t>
                    </a:r>
                    <a:r>
                      <a:rPr lang="ru-RU" sz="1200" dirty="0" err="1"/>
                      <a:t>податок</a:t>
                    </a:r>
                    <a:r>
                      <a:rPr lang="ru-RU" sz="1200" dirty="0"/>
                      <a:t> (12,4%) –</a:t>
                    </a:r>
                  </a:p>
                  <a:p>
                    <a:pPr>
                      <a:defRPr sz="1100" b="1" i="1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fld id="{1C7E5DC3-5569-40D4-AE77-BBB56DB775E9}" type="VALUE">
                      <a:rPr lang="ru-RU" sz="1200" smtClean="0"/>
                      <a:pPr>
                        <a:defRPr sz="1100" b="1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ru-RU" sz="1200" dirty="0"/>
                      <a:t> </a:t>
                    </a:r>
                    <a:r>
                      <a:rPr lang="ru-RU" sz="1200" dirty="0" err="1"/>
                      <a:t>тис.грн</a:t>
                    </a:r>
                    <a:r>
                      <a:rPr lang="ru-RU" sz="11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7025713247737664"/>
                      <c:h val="8.9550338878449709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D66C-4906-BFD5-B8468B4B65F7}"/>
                </c:ext>
              </c:extLst>
            </c:dLbl>
            <c:dLbl>
              <c:idx val="3"/>
              <c:layout>
                <c:manualLayout>
                  <c:x val="-1.0566622307087905E-2"/>
                  <c:y val="-0.1288764615815800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200" dirty="0" err="1"/>
                      <a:t>Акцизний</a:t>
                    </a:r>
                    <a:r>
                      <a:rPr lang="ru-RU" sz="1200" dirty="0"/>
                      <a:t> </a:t>
                    </a:r>
                    <a:r>
                      <a:rPr lang="ru-RU" sz="1200" dirty="0" err="1"/>
                      <a:t>податок</a:t>
                    </a:r>
                    <a:r>
                      <a:rPr lang="ru-RU" sz="1200" dirty="0"/>
                      <a:t> (6,2%) – </a:t>
                    </a:r>
                    <a:fld id="{D61FA5FF-7376-4636-A09D-525781EED17E}" type="VALUE">
                      <a:rPr lang="ru-RU" sz="1200" smtClean="0"/>
                      <a:pPr>
                        <a:defRPr sz="1100" b="1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ru-RU" sz="1200" dirty="0"/>
                      <a:t> </a:t>
                    </a:r>
                    <a:r>
                      <a:rPr lang="ru-RU" sz="1200" dirty="0" err="1"/>
                      <a:t>тис.грн</a:t>
                    </a:r>
                    <a:r>
                      <a:rPr lang="ru-RU" sz="11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5575038748757067"/>
                      <c:h val="8.0309567431219878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D66C-4906-BFD5-B8468B4B65F7}"/>
                </c:ext>
              </c:extLst>
            </c:dLbl>
            <c:dLbl>
              <c:idx val="4"/>
              <c:layout>
                <c:manualLayout>
                  <c:x val="2.1715406576075246E-2"/>
                  <c:y val="-7.647021058924402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200" dirty="0" err="1"/>
                      <a:t>Рентна</a:t>
                    </a:r>
                    <a:r>
                      <a:rPr lang="ru-RU" sz="1200" dirty="0"/>
                      <a:t> плата (1,9%)</a:t>
                    </a:r>
                  </a:p>
                  <a:p>
                    <a:pPr>
                      <a:defRPr sz="1100" b="1" i="1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200" dirty="0"/>
                      <a:t> - </a:t>
                    </a:r>
                    <a:fld id="{FB21661A-9D80-4A7C-9D20-4A6EA5AF730E}" type="VALUE">
                      <a:rPr lang="ru-RU" sz="1200" smtClean="0"/>
                      <a:pPr>
                        <a:defRPr sz="1100" b="1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ru-RU" sz="1200" dirty="0"/>
                      <a:t> </a:t>
                    </a:r>
                    <a:r>
                      <a:rPr lang="ru-RU" sz="1200" dirty="0" err="1"/>
                      <a:t>тис.грн</a:t>
                    </a:r>
                    <a:r>
                      <a:rPr lang="ru-RU" sz="12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5458899131269968"/>
                      <c:h val="8.746004768735649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D66C-4906-BFD5-B8468B4B65F7}"/>
                </c:ext>
              </c:extLst>
            </c:dLbl>
            <c:dLbl>
              <c:idx val="5"/>
              <c:layout>
                <c:manualLayout>
                  <c:x val="-1.1592840131440877E-2"/>
                  <c:y val="1.298244790494559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200" dirty="0" err="1"/>
                      <a:t>Податок</a:t>
                    </a:r>
                    <a:r>
                      <a:rPr lang="ru-RU" sz="1200" dirty="0"/>
                      <a:t> на </a:t>
                    </a:r>
                    <a:r>
                      <a:rPr lang="ru-RU" sz="1200" dirty="0" err="1"/>
                      <a:t>нерухоме</a:t>
                    </a:r>
                    <a:r>
                      <a:rPr lang="ru-RU" sz="1200" dirty="0"/>
                      <a:t> </a:t>
                    </a:r>
                    <a:r>
                      <a:rPr lang="ru-RU" sz="1200" dirty="0" err="1"/>
                      <a:t>майно</a:t>
                    </a:r>
                    <a:r>
                      <a:rPr lang="ru-RU" sz="1200" dirty="0"/>
                      <a:t> (1,2%) - </a:t>
                    </a:r>
                    <a:fld id="{D2E945E5-7CF0-4BA6-8304-D7029B36DC91}" type="VALUE">
                      <a:rPr lang="ru-RU" sz="1200" smtClean="0"/>
                      <a:pPr>
                        <a:defRPr sz="1100" b="1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ru-RU" sz="1200" dirty="0"/>
                      <a:t> </a:t>
                    </a:r>
                    <a:r>
                      <a:rPr lang="ru-RU" sz="1200" dirty="0" err="1"/>
                      <a:t>тис.грн</a:t>
                    </a:r>
                    <a:r>
                      <a:rPr lang="ru-RU" sz="12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7890787771077135"/>
                      <c:h val="6.1878003758106093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D66C-4906-BFD5-B8468B4B65F7}"/>
                </c:ext>
              </c:extLst>
            </c:dLbl>
            <c:dLbl>
              <c:idx val="6"/>
              <c:layout>
                <c:manualLayout>
                  <c:x val="-1.7116582209475081E-2"/>
                  <c:y val="9.229740121855416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200" dirty="0" err="1"/>
                      <a:t>Інші</a:t>
                    </a:r>
                    <a:r>
                      <a:rPr lang="ru-RU" sz="1200" dirty="0"/>
                      <a:t> </a:t>
                    </a:r>
                    <a:r>
                      <a:rPr lang="ru-RU" sz="1200" dirty="0" err="1"/>
                      <a:t>надходження</a:t>
                    </a:r>
                    <a:r>
                      <a:rPr lang="ru-RU" sz="1200" dirty="0"/>
                      <a:t> (1,8%) – </a:t>
                    </a:r>
                  </a:p>
                  <a:p>
                    <a:pPr>
                      <a:defRPr sz="1100" b="1" i="1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fld id="{9CCC5949-9A05-402A-B7D3-BDD8E9F5D129}" type="VALUE">
                      <a:rPr lang="en-US" sz="1200" smtClean="0"/>
                      <a:pPr>
                        <a:defRPr sz="1100" b="1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en-US" sz="1200" dirty="0"/>
                      <a:t> </a:t>
                    </a:r>
                    <a:r>
                      <a:rPr lang="en-US" sz="1200" dirty="0" err="1"/>
                      <a:t>тис.грн</a:t>
                    </a:r>
                    <a:r>
                      <a:rPr lang="en-US" sz="12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21281522549898671"/>
                      <c:h val="8.409570054438692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D-D66C-4906-BFD5-B8468B4B65F7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1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eparator> 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Лист1!$A$13:$A$19</c:f>
              <c:strCache>
                <c:ptCount val="7"/>
                <c:pt idx="0">
                  <c:v>Податок з доходів фізичних осіб (61,4%)</c:v>
                </c:pt>
                <c:pt idx="1">
                  <c:v>Плата за землю (15,1%)</c:v>
                </c:pt>
                <c:pt idx="2">
                  <c:v>Єдиний податок (12,4%)</c:v>
                </c:pt>
                <c:pt idx="3">
                  <c:v>Акцизний податок (6,2%)</c:v>
                </c:pt>
                <c:pt idx="4">
                  <c:v>Рентна плата (1,9%)</c:v>
                </c:pt>
                <c:pt idx="5">
                  <c:v>Податок на нерухоме майно (1,2%)</c:v>
                </c:pt>
                <c:pt idx="6">
                  <c:v>Інші надходження (1,8%)</c:v>
                </c:pt>
              </c:strCache>
            </c:strRef>
          </c:cat>
          <c:val>
            <c:numRef>
              <c:f>Лист1!$B$13:$B$19</c:f>
              <c:numCache>
                <c:formatCode>General</c:formatCode>
                <c:ptCount val="7"/>
                <c:pt idx="0" formatCode="0.0">
                  <c:v>146680.19</c:v>
                </c:pt>
                <c:pt idx="1">
                  <c:v>36011.629999999997</c:v>
                </c:pt>
                <c:pt idx="2">
                  <c:v>29493.33</c:v>
                </c:pt>
                <c:pt idx="3">
                  <c:v>14817.47</c:v>
                </c:pt>
                <c:pt idx="4" formatCode="0.0">
                  <c:v>4635.75</c:v>
                </c:pt>
                <c:pt idx="5">
                  <c:v>2855.78</c:v>
                </c:pt>
                <c:pt idx="6" formatCode="0.0">
                  <c:v>4220.5100000000093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D66C-4906-BFD5-B8468B4B65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 b="1" dirty="0" err="1"/>
              <a:t>Надходження</a:t>
            </a:r>
            <a:r>
              <a:rPr lang="ru-RU" sz="2800" b="1" dirty="0"/>
              <a:t> ПДФО за </a:t>
            </a:r>
            <a:r>
              <a:rPr lang="ru-RU" sz="2800" b="1" dirty="0" err="1"/>
              <a:t>січень-грудень</a:t>
            </a:r>
            <a:r>
              <a:rPr lang="ru-RU" sz="2800" b="1" dirty="0"/>
              <a:t> 2024 року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6.8342935295694185E-2"/>
          <c:y val="0.1183205694961338"/>
          <c:w val="0.91878443523407616"/>
          <c:h val="0.8143913908730174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EDE-4FC9-9582-28F363BC8772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EEDE-4FC9-9582-28F363BC877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Аркуш1!$A$3:$B$3</c:f>
              <c:strCache>
                <c:ptCount val="2"/>
                <c:pt idx="0">
                  <c:v>2023 рік</c:v>
                </c:pt>
                <c:pt idx="1">
                  <c:v>2024 рік</c:v>
                </c:pt>
              </c:strCache>
            </c:strRef>
          </c:cat>
          <c:val>
            <c:numRef>
              <c:f>Аркуш1!$A$4:$B$4</c:f>
              <c:numCache>
                <c:formatCode>#,##0.00</c:formatCode>
                <c:ptCount val="2"/>
                <c:pt idx="0">
                  <c:v>138775.20000000001</c:v>
                </c:pt>
                <c:pt idx="1">
                  <c:v>146680.20000000001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EDE-4FC9-9582-28F363BC87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0714352"/>
        <c:axId val="796462992"/>
      </c:barChart>
      <c:catAx>
        <c:axId val="800714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796462992"/>
        <c:crosses val="autoZero"/>
        <c:auto val="1"/>
        <c:lblAlgn val="ctr"/>
        <c:lblOffset val="100"/>
        <c:noMultiLvlLbl val="0"/>
      </c:catAx>
      <c:valAx>
        <c:axId val="796462992"/>
        <c:scaling>
          <c:orientation val="minMax"/>
          <c:min val="5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0714352"/>
        <c:crosses val="autoZero"/>
        <c:crossBetween val="between"/>
        <c:minorUnit val="5000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uk-UA" sz="1600" b="1" dirty="0"/>
              <a:t>Надходження податку на доходи фізичних осіб, що сплачується із доходів у вигляді заробітної плати </a:t>
            </a:r>
          </a:p>
          <a:p>
            <a:pPr>
              <a:defRPr sz="1600" b="1"/>
            </a:pPr>
            <a:r>
              <a:rPr lang="uk-UA" sz="1600" b="1" dirty="0"/>
              <a:t>за січень-грудень 2024 року </a:t>
            </a:r>
            <a:endParaRPr lang="ru-RU" sz="1600" b="1" dirty="0"/>
          </a:p>
        </c:rich>
      </c:tx>
      <c:layout>
        <c:manualLayout>
          <c:xMode val="edge"/>
          <c:yMode val="edge"/>
          <c:x val="0.13506933508311461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1083095472440944"/>
          <c:y val="0.179027850685331"/>
          <c:w val="0.86486351706036746"/>
          <c:h val="0.7219060950714494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 w="12700">
              <a:noFill/>
            </a:ln>
            <a:effectLst/>
            <a:scene3d>
              <a:camera prst="orthographicFront"/>
              <a:lightRig rig="threePt" dir="t">
                <a:rot lat="0" lon="0" rev="1800000"/>
              </a:lightRig>
            </a:scene3d>
            <a:sp3d prstMaterial="metal"/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>
                  <a:rot lat="0" lon="0" rev="1800000"/>
                </a:lightRig>
              </a:scene3d>
              <a:sp3d prstMaterial="metal"/>
            </c:spPr>
            <c:extLst>
              <c:ext xmlns:c16="http://schemas.microsoft.com/office/drawing/2014/chart" uri="{C3380CC4-5D6E-409C-BE32-E72D297353CC}">
                <c16:uniqueId val="{00000001-E045-4D24-ACD6-E164F3513BBE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>
                  <a:rot lat="0" lon="0" rev="1800000"/>
                </a:lightRig>
              </a:scene3d>
              <a:sp3d prstMaterial="metal"/>
            </c:spPr>
            <c:extLst>
              <c:ext xmlns:c16="http://schemas.microsoft.com/office/drawing/2014/chart" uri="{C3380CC4-5D6E-409C-BE32-E72D297353CC}">
                <c16:uniqueId val="{00000003-E045-4D24-ACD6-E164F3513BB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Аркуш1!$A$39:$B$39</c:f>
              <c:strCache>
                <c:ptCount val="2"/>
                <c:pt idx="0">
                  <c:v>2023 рік</c:v>
                </c:pt>
                <c:pt idx="1">
                  <c:v>2024 рік</c:v>
                </c:pt>
              </c:strCache>
            </c:strRef>
          </c:cat>
          <c:val>
            <c:numRef>
              <c:f>Аркуш1!$A$40:$B$40</c:f>
              <c:numCache>
                <c:formatCode>#,##0.00</c:formatCode>
                <c:ptCount val="2"/>
                <c:pt idx="0">
                  <c:v>111635.2</c:v>
                </c:pt>
                <c:pt idx="1">
                  <c:v>131706.5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045-4D24-ACD6-E164F3513B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93677887"/>
        <c:axId val="1109959071"/>
      </c:barChart>
      <c:catAx>
        <c:axId val="7936778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09959071"/>
        <c:crosses val="autoZero"/>
        <c:auto val="1"/>
        <c:lblAlgn val="ctr"/>
        <c:lblOffset val="100"/>
        <c:noMultiLvlLbl val="0"/>
      </c:catAx>
      <c:valAx>
        <c:axId val="1109959071"/>
        <c:scaling>
          <c:orientation val="minMax"/>
          <c:min val="3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>
              <a:softEdge rad="165100"/>
            </a:effectLst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793677887"/>
        <c:crosses val="autoZero"/>
        <c:crossBetween val="between"/>
        <c:minorUnit val="1000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Надходження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податку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 доходи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фізичних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січень-грудень</a:t>
            </a:r>
            <a:r>
              <a:rPr lang="ru-RU" sz="20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місяці</a:t>
            </a:r>
            <a:r>
              <a:rPr lang="ru-RU" sz="20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2024 року  </a:t>
            </a:r>
          </a:p>
          <a:p>
            <a: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розрізі</a:t>
            </a:r>
            <a:r>
              <a:rPr lang="ru-RU" sz="20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20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платників</a:t>
            </a:r>
            <a:r>
              <a:rPr lang="ru-RU" sz="20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(тис.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гривень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251570189346094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8.1793564552798653E-2"/>
          <c:y val="0.16239607100761017"/>
          <c:w val="0.91820639829447526"/>
          <c:h val="0.619185716605894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Лист1!#REF!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Лист1!$A$24:$A$28</c:f>
              <c:strCache>
                <c:ptCount val="5"/>
                <c:pt idx="0">
                  <c:v>ПАТ "Монделіс Україна"</c:v>
                </c:pt>
                <c:pt idx="1">
                  <c:v>ТОВ "Якобз ДАУ Егбертс Україна"</c:v>
                </c:pt>
                <c:pt idx="2">
                  <c:v>Філія Тростянецьке лісове ГДСГП</c:v>
                </c:pt>
                <c:pt idx="3">
                  <c:v>АТ "Українська залізниця"</c:v>
                </c:pt>
                <c:pt idx="4">
                  <c:v>Бюджетні установи</c:v>
                </c:pt>
              </c:strCache>
            </c:strRef>
          </c:cat>
          <c:val>
            <c:numRef>
              <c:f>Лист1!#REF!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B7D-4570-9A37-D6C6C099379A}"/>
            </c:ext>
          </c:extLst>
        </c:ser>
        <c:ser>
          <c:idx val="1"/>
          <c:order val="1"/>
          <c:tx>
            <c:strRef>
              <c:f>Лист1!$B$23</c:f>
              <c:strCache>
                <c:ptCount val="1"/>
                <c:pt idx="0">
                  <c:v>2023 рік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9.1690287422218648E-3"/>
                  <c:y val="-1.96629217832195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B7D-4570-9A37-D6C6C099379A}"/>
                </c:ext>
              </c:extLst>
            </c:dLbl>
            <c:dLbl>
              <c:idx val="1"/>
              <c:layout>
                <c:manualLayout>
                  <c:x val="-7.6812065938106919E-3"/>
                  <c:y val="5.89887653496586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B7D-4570-9A37-D6C6C099379A}"/>
                </c:ext>
              </c:extLst>
            </c:dLbl>
            <c:dLbl>
              <c:idx val="2"/>
              <c:layout>
                <c:manualLayout>
                  <c:x val="-9.8479065493465093E-3"/>
                  <c:y val="-9.8322350223893564E-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-6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9352270314663386E-2"/>
                      <c:h val="4.070224809126443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BB7D-4570-9A37-D6C6C099379A}"/>
                </c:ext>
              </c:extLst>
            </c:dLbl>
            <c:dLbl>
              <c:idx val="3"/>
              <c:layout>
                <c:manualLayout>
                  <c:x val="-1.4711087642504431E-2"/>
                  <c:y val="-1.17977530699317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00F-4E48-96CF-F30D22B359CA}"/>
                </c:ext>
              </c:extLst>
            </c:dLbl>
            <c:dLbl>
              <c:idx val="4"/>
              <c:layout>
                <c:manualLayout>
                  <c:x val="-1.1558711719110718E-2"/>
                  <c:y val="-1.96629217832199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E4E-435E-8ED3-EC612C9532E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-60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Лист1!$A$24:$A$28</c:f>
              <c:strCache>
                <c:ptCount val="5"/>
                <c:pt idx="0">
                  <c:v>ПАТ "Монделіс Україна"</c:v>
                </c:pt>
                <c:pt idx="1">
                  <c:v>ТОВ "Якобз ДАУ Егбертс Україна"</c:v>
                </c:pt>
                <c:pt idx="2">
                  <c:v>Філія Тростянецьке лісове ГДСГП</c:v>
                </c:pt>
                <c:pt idx="3">
                  <c:v>АТ "Українська залізниця"</c:v>
                </c:pt>
                <c:pt idx="4">
                  <c:v>Бюджетні установи</c:v>
                </c:pt>
              </c:strCache>
            </c:strRef>
          </c:cat>
          <c:val>
            <c:numRef>
              <c:f>Лист1!$B$24:$B$28</c:f>
              <c:numCache>
                <c:formatCode>#,##0.0</c:formatCode>
                <c:ptCount val="5"/>
                <c:pt idx="0">
                  <c:v>24519.1</c:v>
                </c:pt>
                <c:pt idx="1">
                  <c:v>8204.2999999999993</c:v>
                </c:pt>
                <c:pt idx="2">
                  <c:v>6113.9</c:v>
                </c:pt>
                <c:pt idx="3">
                  <c:v>19256.2</c:v>
                </c:pt>
                <c:pt idx="4">
                  <c:v>26694.2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BB7D-4570-9A37-D6C6C099379A}"/>
            </c:ext>
          </c:extLst>
        </c:ser>
        <c:ser>
          <c:idx val="2"/>
          <c:order val="2"/>
          <c:tx>
            <c:strRef>
              <c:f>Лист1!$C$23</c:f>
              <c:strCache>
                <c:ptCount val="1"/>
                <c:pt idx="0">
                  <c:v>2024 рік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1.7708333333333295E-2"/>
                  <c:y val="-2.16292139615415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AA6-40C3-9264-C800B122F7DC}"/>
                </c:ext>
              </c:extLst>
            </c:dLbl>
            <c:dLbl>
              <c:idx val="1"/>
              <c:layout>
                <c:manualLayout>
                  <c:x val="1.4583333333333334E-2"/>
                  <c:y val="-1.76966296048975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AA6-40C3-9264-C800B122F7DC}"/>
                </c:ext>
              </c:extLst>
            </c:dLbl>
            <c:dLbl>
              <c:idx val="2"/>
              <c:layout>
                <c:manualLayout>
                  <c:x val="1.2499999999999924E-2"/>
                  <c:y val="-1.17977530699317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AA6-40C3-9264-C800B122F7DC}"/>
                </c:ext>
              </c:extLst>
            </c:dLbl>
            <c:dLbl>
              <c:idx val="3"/>
              <c:layout>
                <c:manualLayout>
                  <c:x val="1.9791625469277905E-2"/>
                  <c:y val="-1.96629217832202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AA6-40C3-9264-C800B122F7DC}"/>
                </c:ext>
              </c:extLst>
            </c:dLbl>
            <c:dLbl>
              <c:idx val="4"/>
              <c:layout>
                <c:manualLayout>
                  <c:x val="2.0337044421692759E-2"/>
                  <c:y val="-1.96629217832195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AA6-40C3-9264-C800B122F7D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Лист1!$A$24:$A$28</c:f>
              <c:strCache>
                <c:ptCount val="5"/>
                <c:pt idx="0">
                  <c:v>ПАТ "Монделіс Україна"</c:v>
                </c:pt>
                <c:pt idx="1">
                  <c:v>ТОВ "Якобз ДАУ Егбертс Україна"</c:v>
                </c:pt>
                <c:pt idx="2">
                  <c:v>Філія Тростянецьке лісове ГДСГП</c:v>
                </c:pt>
                <c:pt idx="3">
                  <c:v>АТ "Українська залізниця"</c:v>
                </c:pt>
                <c:pt idx="4">
                  <c:v>Бюджетні установи</c:v>
                </c:pt>
              </c:strCache>
            </c:strRef>
          </c:cat>
          <c:val>
            <c:numRef>
              <c:f>Лист1!$C$24:$C$28</c:f>
              <c:numCache>
                <c:formatCode>#,##0.0</c:formatCode>
                <c:ptCount val="5"/>
                <c:pt idx="0">
                  <c:v>27292.1</c:v>
                </c:pt>
                <c:pt idx="1">
                  <c:v>9037.2999999999993</c:v>
                </c:pt>
                <c:pt idx="2">
                  <c:v>6897.9</c:v>
                </c:pt>
                <c:pt idx="3">
                  <c:v>22259.200000000001</c:v>
                </c:pt>
                <c:pt idx="4">
                  <c:v>25332.3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BB7D-4570-9A37-D6C6C09937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1"/>
        <c:axId val="181371264"/>
        <c:axId val="181372800"/>
      </c:barChart>
      <c:catAx>
        <c:axId val="181371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81372800"/>
        <c:crosses val="autoZero"/>
        <c:auto val="1"/>
        <c:lblAlgn val="ctr"/>
        <c:lblOffset val="100"/>
        <c:noMultiLvlLbl val="0"/>
      </c:catAx>
      <c:valAx>
        <c:axId val="18137280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1371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Надходження</a:t>
            </a: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податку</a:t>
            </a: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800" b="1" i="0" u="none" strike="noStrike" baseline="0" dirty="0">
                <a:effectLst/>
              </a:rPr>
              <a:t>на доходи фізичних осіб, що сплачується із доходів платника податку інших ніж заробітна плата, в тому числі за паї </a:t>
            </a:r>
            <a:r>
              <a:rPr lang="ru-RU" sz="18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1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січень-грудень</a:t>
            </a:r>
            <a:r>
              <a:rPr lang="ru-RU" sz="18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місяці</a:t>
            </a:r>
            <a:r>
              <a:rPr lang="ru-RU" sz="18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2024 року  </a:t>
            </a:r>
          </a:p>
          <a:p>
            <a: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розрізі</a:t>
            </a:r>
            <a:r>
              <a:rPr lang="ru-RU" sz="18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18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платників</a:t>
            </a:r>
            <a:r>
              <a:rPr lang="ru-RU" sz="18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(тис. </a:t>
            </a:r>
            <a:r>
              <a:rPr lang="ru-RU" sz="1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гривень</a:t>
            </a: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0203959549638833"/>
          <c:y val="1.17977530699317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8.1793564552798653E-2"/>
          <c:y val="0.1446994414027126"/>
          <c:w val="0.91820639829447526"/>
          <c:h val="0.638848638389114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Лист1!#REF!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Лист1!$A$24:$A$28</c:f>
              <c:strCache>
                <c:ptCount val="5"/>
                <c:pt idx="0">
                  <c:v>ВСЬОГО</c:v>
                </c:pt>
                <c:pt idx="1">
                  <c:v>ТОВ АФ "Семереньки"</c:v>
                </c:pt>
                <c:pt idx="2">
                  <c:v>ТОВ "Райз-Північ"</c:v>
                </c:pt>
                <c:pt idx="3">
                  <c:v>ТОВ "Пролісок"</c:v>
                </c:pt>
                <c:pt idx="4">
                  <c:v>ТОВ АФ "Слівкін"</c:v>
                </c:pt>
              </c:strCache>
            </c:strRef>
          </c:cat>
          <c:val>
            <c:numRef>
              <c:f>Лист1!#REF!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9FF-4E2D-A0A5-BAD3E10C1E39}"/>
            </c:ext>
          </c:extLst>
        </c:ser>
        <c:ser>
          <c:idx val="1"/>
          <c:order val="1"/>
          <c:tx>
            <c:strRef>
              <c:f>Лист1!$B$23</c:f>
              <c:strCache>
                <c:ptCount val="1"/>
                <c:pt idx="0">
                  <c:v>2023 рік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9.1690287422218648E-3"/>
                  <c:y val="-1.96629217832195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9FF-4E2D-A0A5-BAD3E10C1E39}"/>
                </c:ext>
              </c:extLst>
            </c:dLbl>
            <c:dLbl>
              <c:idx val="1"/>
              <c:layout>
                <c:manualLayout>
                  <c:x val="-7.6812065938106919E-3"/>
                  <c:y val="5.89887653496586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9FF-4E2D-A0A5-BAD3E10C1E39}"/>
                </c:ext>
              </c:extLst>
            </c:dLbl>
            <c:dLbl>
              <c:idx val="2"/>
              <c:layout>
                <c:manualLayout>
                  <c:x val="2.7615971442287277E-3"/>
                  <c:y val="-9.8314608916112364E-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-6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9352270314663386E-2"/>
                      <c:h val="4.070224809126443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79FF-4E2D-A0A5-BAD3E10C1E3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-60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Лист1!$A$24:$A$28</c:f>
              <c:strCache>
                <c:ptCount val="5"/>
                <c:pt idx="0">
                  <c:v>ВСЬОГО</c:v>
                </c:pt>
                <c:pt idx="1">
                  <c:v>ТОВ АФ "Семереньки"</c:v>
                </c:pt>
                <c:pt idx="2">
                  <c:v>ТОВ "Райз-Північ"</c:v>
                </c:pt>
                <c:pt idx="3">
                  <c:v>ТОВ "Пролісок"</c:v>
                </c:pt>
                <c:pt idx="4">
                  <c:v>ТОВ АФ "Слівкін"</c:v>
                </c:pt>
              </c:strCache>
            </c:strRef>
          </c:cat>
          <c:val>
            <c:numRef>
              <c:f>Лист1!$B$24:$B$28</c:f>
              <c:numCache>
                <c:formatCode>#,##0.0</c:formatCode>
                <c:ptCount val="5"/>
                <c:pt idx="0">
                  <c:v>10019.799999999999</c:v>
                </c:pt>
                <c:pt idx="1">
                  <c:v>3732.4</c:v>
                </c:pt>
                <c:pt idx="2">
                  <c:v>1743.2</c:v>
                </c:pt>
                <c:pt idx="3">
                  <c:v>326.39999999999998</c:v>
                </c:pt>
                <c:pt idx="4">
                  <c:v>283.2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9FF-4E2D-A0A5-BAD3E10C1E39}"/>
            </c:ext>
          </c:extLst>
        </c:ser>
        <c:ser>
          <c:idx val="2"/>
          <c:order val="2"/>
          <c:tx>
            <c:strRef>
              <c:f>Лист1!$C$23</c:f>
              <c:strCache>
                <c:ptCount val="1"/>
                <c:pt idx="0">
                  <c:v>2024 рік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1.7708326955494905E-2"/>
                  <c:y val="-3.932584356643907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9FF-4E2D-A0A5-BAD3E10C1E39}"/>
                </c:ext>
              </c:extLst>
            </c:dLbl>
            <c:dLbl>
              <c:idx val="1"/>
              <c:layout>
                <c:manualLayout>
                  <c:x val="1.4583333333333334E-2"/>
                  <c:y val="-1.76966296048975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9FF-4E2D-A0A5-BAD3E10C1E39}"/>
                </c:ext>
              </c:extLst>
            </c:dLbl>
            <c:dLbl>
              <c:idx val="2"/>
              <c:layout>
                <c:manualLayout>
                  <c:x val="1.2499999999999924E-2"/>
                  <c:y val="-1.17977530699317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9FF-4E2D-A0A5-BAD3E10C1E39}"/>
                </c:ext>
              </c:extLst>
            </c:dLbl>
            <c:dLbl>
              <c:idx val="3"/>
              <c:layout>
                <c:manualLayout>
                  <c:x val="1.9791625469277905E-2"/>
                  <c:y val="-1.96629217832202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9FF-4E2D-A0A5-BAD3E10C1E39}"/>
                </c:ext>
              </c:extLst>
            </c:dLbl>
            <c:dLbl>
              <c:idx val="4"/>
              <c:layout>
                <c:manualLayout>
                  <c:x val="2.0337044421692759E-2"/>
                  <c:y val="-1.96629217832195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79FF-4E2D-A0A5-BAD3E10C1E3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Лист1!$A$24:$A$28</c:f>
              <c:strCache>
                <c:ptCount val="5"/>
                <c:pt idx="0">
                  <c:v>ВСЬОГО</c:v>
                </c:pt>
                <c:pt idx="1">
                  <c:v>ТОВ АФ "Семереньки"</c:v>
                </c:pt>
                <c:pt idx="2">
                  <c:v>ТОВ "Райз-Північ"</c:v>
                </c:pt>
                <c:pt idx="3">
                  <c:v>ТОВ "Пролісок"</c:v>
                </c:pt>
                <c:pt idx="4">
                  <c:v>ТОВ АФ "Слівкін"</c:v>
                </c:pt>
              </c:strCache>
            </c:strRef>
          </c:cat>
          <c:val>
            <c:numRef>
              <c:f>Лист1!$C$24:$C$28</c:f>
              <c:numCache>
                <c:formatCode>#,##0.0</c:formatCode>
                <c:ptCount val="5"/>
                <c:pt idx="0">
                  <c:v>11280.3</c:v>
                </c:pt>
                <c:pt idx="1">
                  <c:v>4084</c:v>
                </c:pt>
                <c:pt idx="2">
                  <c:v>2546.6</c:v>
                </c:pt>
                <c:pt idx="3">
                  <c:v>485.1</c:v>
                </c:pt>
                <c:pt idx="4">
                  <c:v>332.2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79FF-4E2D-A0A5-BAD3E10C1E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1"/>
        <c:axId val="181371264"/>
        <c:axId val="181372800"/>
      </c:barChart>
      <c:catAx>
        <c:axId val="181371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81372800"/>
        <c:crosses val="autoZero"/>
        <c:auto val="1"/>
        <c:lblAlgn val="ctr"/>
        <c:lblOffset val="100"/>
        <c:noMultiLvlLbl val="0"/>
      </c:catAx>
      <c:valAx>
        <c:axId val="18137280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1371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400" b="1" dirty="0" err="1"/>
              <a:t>Надходження</a:t>
            </a:r>
            <a:r>
              <a:rPr lang="ru-RU" sz="2400" b="1" dirty="0"/>
              <a:t> плати за землю за </a:t>
            </a:r>
            <a:r>
              <a:rPr lang="ru-RU" sz="2400" b="1" dirty="0" err="1"/>
              <a:t>січень-грудень</a:t>
            </a:r>
            <a:r>
              <a:rPr lang="ru-RU" sz="2400" b="1" dirty="0"/>
              <a:t> 2024 року</a:t>
            </a:r>
          </a:p>
        </c:rich>
      </c:tx>
      <c:layout>
        <c:manualLayout>
          <c:xMode val="edge"/>
          <c:yMode val="edge"/>
          <c:x val="0.14764679974634085"/>
          <c:y val="5.734427379798651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7165495312339832"/>
          <c:y val="0.11055991039242297"/>
          <c:w val="0.79247590296291759"/>
          <c:h val="0.8332300584535318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8C2-4C11-B819-D34BA6E39C0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8C2-4C11-B819-D34BA6E39C0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18C2-4C11-B819-D34BA6E39C0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Аркуш1!$A$18:$C$18</c:f>
              <c:strCache>
                <c:ptCount val="2"/>
                <c:pt idx="0">
                  <c:v>2023 рік</c:v>
                </c:pt>
                <c:pt idx="1">
                  <c:v>2024 рік</c:v>
                </c:pt>
              </c:strCache>
            </c:strRef>
          </c:cat>
          <c:val>
            <c:numRef>
              <c:f>Аркуш1!$A$19:$C$19</c:f>
              <c:numCache>
                <c:formatCode>#,##0.00</c:formatCode>
                <c:ptCount val="3"/>
                <c:pt idx="0">
                  <c:v>32900.400000000001</c:v>
                </c:pt>
                <c:pt idx="1">
                  <c:v>36011.599999999999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8C2-4C11-B819-D34BA6E39C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52554272"/>
        <c:axId val="486698832"/>
      </c:barChart>
      <c:catAx>
        <c:axId val="752554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486698832"/>
        <c:crosses val="autoZero"/>
        <c:auto val="1"/>
        <c:lblAlgn val="ctr"/>
        <c:lblOffset val="100"/>
        <c:noMultiLvlLbl val="0"/>
      </c:catAx>
      <c:valAx>
        <c:axId val="486698832"/>
        <c:scaling>
          <c:orientation val="minMax"/>
          <c:min val="7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752554272"/>
        <c:crosses val="autoZero"/>
        <c:crossBetween val="between"/>
        <c:majorUnit val="500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Надходження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плати за землю за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січень-грудень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місяці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2024 року  </a:t>
            </a:r>
          </a:p>
        </c:rich>
      </c:tx>
      <c:layout>
        <c:manualLayout>
          <c:xMode val="edge"/>
          <c:yMode val="edge"/>
          <c:x val="0.20186482954555002"/>
          <c:y val="1.17977530699317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8.1793564552798653E-2"/>
          <c:y val="9.1609552588019824E-2"/>
          <c:w val="0.91820639829447526"/>
          <c:h val="0.760758753445075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Лист1!$B$23</c:f>
              <c:strCache>
                <c:ptCount val="1"/>
                <c:pt idx="0">
                  <c:v>2023 рік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2"/>
              <c:layout>
                <c:manualLayout>
                  <c:x val="-1.6812671591433546E-2"/>
                  <c:y val="-5.89887653496586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838-449A-A96C-67DC02E7D10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Лист1!$A$24:$A$27</c:f>
              <c:strCache>
                <c:ptCount val="4"/>
                <c:pt idx="0">
                  <c:v>Земельний податок з юридичних осіб</c:v>
                </c:pt>
                <c:pt idx="1">
                  <c:v>Орендна плата з юридичних осіб</c:v>
                </c:pt>
                <c:pt idx="2">
                  <c:v>Земельний податок з фізичних осіб</c:v>
                </c:pt>
                <c:pt idx="3">
                  <c:v>Оредна плата з фізичних осіб</c:v>
                </c:pt>
              </c:strCache>
            </c:strRef>
          </c:cat>
          <c:val>
            <c:numRef>
              <c:f>Лист1!$B$24:$B$27</c:f>
              <c:numCache>
                <c:formatCode>#,##0.00</c:formatCode>
                <c:ptCount val="4"/>
                <c:pt idx="0">
                  <c:v>4382.2</c:v>
                </c:pt>
                <c:pt idx="1">
                  <c:v>23916.6</c:v>
                </c:pt>
                <c:pt idx="2">
                  <c:v>398.5</c:v>
                </c:pt>
                <c:pt idx="3">
                  <c:v>4203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838-449A-A96C-67DC02E7D100}"/>
            </c:ext>
          </c:extLst>
        </c:ser>
        <c:ser>
          <c:idx val="1"/>
          <c:order val="1"/>
          <c:tx>
            <c:strRef>
              <c:f>Лист1!$C$23</c:f>
              <c:strCache>
                <c:ptCount val="1"/>
                <c:pt idx="0">
                  <c:v>2024 рік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3.4404749513532958E-3"/>
                  <c:y val="-3.93258435664398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838-449A-A96C-67DC02E7D100}"/>
                </c:ext>
              </c:extLst>
            </c:dLbl>
            <c:dLbl>
              <c:idx val="1"/>
              <c:layout>
                <c:manualLayout>
                  <c:x val="1.7759211763707168E-3"/>
                  <c:y val="1.96629217832195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838-449A-A96C-67DC02E7D100}"/>
                </c:ext>
              </c:extLst>
            </c:dLbl>
            <c:dLbl>
              <c:idx val="2"/>
              <c:layout>
                <c:manualLayout>
                  <c:x val="2.7615971442287277E-3"/>
                  <c:y val="-9.8314608916112364E-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-6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9352270314663386E-2"/>
                      <c:h val="4.070224809126443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9838-449A-A96C-67DC02E7D10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-60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Лист1!$A$24:$A$27</c:f>
              <c:strCache>
                <c:ptCount val="4"/>
                <c:pt idx="0">
                  <c:v>Земельний податок з юридичних осіб</c:v>
                </c:pt>
                <c:pt idx="1">
                  <c:v>Орендна плата з юридичних осіб</c:v>
                </c:pt>
                <c:pt idx="2">
                  <c:v>Земельний податок з фізичних осіб</c:v>
                </c:pt>
                <c:pt idx="3">
                  <c:v>Оредна плата з фізичних осіб</c:v>
                </c:pt>
              </c:strCache>
            </c:strRef>
          </c:cat>
          <c:val>
            <c:numRef>
              <c:f>Лист1!$C$24:$C$27</c:f>
              <c:numCache>
                <c:formatCode>#,##0.00</c:formatCode>
                <c:ptCount val="4"/>
                <c:pt idx="0">
                  <c:v>9459</c:v>
                </c:pt>
                <c:pt idx="1">
                  <c:v>21704</c:v>
                </c:pt>
                <c:pt idx="2">
                  <c:v>544.70000000000005</c:v>
                </c:pt>
                <c:pt idx="3">
                  <c:v>4303.8999999999996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838-449A-A96C-67DC02E7D100}"/>
            </c:ext>
          </c:extLst>
        </c:ser>
        <c:ser>
          <c:idx val="2"/>
          <c:order val="2"/>
          <c:tx>
            <c:strRef>
              <c:f>Лист1!#REF!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Лист1!$A$24:$A$27</c:f>
              <c:strCache>
                <c:ptCount val="4"/>
                <c:pt idx="0">
                  <c:v>Земельний податок з юридичних осіб</c:v>
                </c:pt>
                <c:pt idx="1">
                  <c:v>Орендна плата з юридичних осіб</c:v>
                </c:pt>
                <c:pt idx="2">
                  <c:v>Земельний податок з фізичних осіб</c:v>
                </c:pt>
                <c:pt idx="3">
                  <c:v>Оредна плата з фізичних осіб</c:v>
                </c:pt>
              </c:strCache>
            </c:strRef>
          </c:cat>
          <c:val>
            <c:numRef>
              <c:f>Лист1!#REF!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9838-449A-A96C-67DC02E7D1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1"/>
        <c:axId val="181371264"/>
        <c:axId val="181372800"/>
      </c:barChart>
      <c:catAx>
        <c:axId val="181371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81372800"/>
        <c:crosses val="autoZero"/>
        <c:auto val="1"/>
        <c:lblAlgn val="ctr"/>
        <c:lblOffset val="100"/>
        <c:noMultiLvlLbl val="0"/>
      </c:catAx>
      <c:valAx>
        <c:axId val="18137280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1371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400" b="1" dirty="0" err="1"/>
              <a:t>Надходження</a:t>
            </a:r>
            <a:r>
              <a:rPr lang="ru-RU" sz="2400" b="1" dirty="0"/>
              <a:t> </a:t>
            </a:r>
            <a:r>
              <a:rPr lang="ru-RU" sz="2400" b="1" dirty="0" err="1"/>
              <a:t>єдиного</a:t>
            </a:r>
            <a:r>
              <a:rPr lang="ru-RU" sz="2400" b="1" dirty="0"/>
              <a:t> </a:t>
            </a:r>
            <a:r>
              <a:rPr lang="ru-RU" sz="2400" b="1" dirty="0" err="1"/>
              <a:t>податку</a:t>
            </a:r>
            <a:r>
              <a:rPr lang="ru-RU" sz="2400" b="1" dirty="0"/>
              <a:t> за </a:t>
            </a:r>
            <a:r>
              <a:rPr lang="ru-RU" sz="2400" b="1" dirty="0" err="1"/>
              <a:t>січень-грудень</a:t>
            </a:r>
            <a:r>
              <a:rPr lang="ru-RU" sz="2400" b="1" dirty="0"/>
              <a:t> </a:t>
            </a:r>
            <a:r>
              <a:rPr lang="ru-RU" sz="2400" b="1" dirty="0" err="1"/>
              <a:t>місяці</a:t>
            </a:r>
            <a:r>
              <a:rPr lang="ru-RU" sz="2400" b="1" dirty="0"/>
              <a:t> 2024 року  </a:t>
            </a:r>
          </a:p>
        </c:rich>
      </c:tx>
      <c:layout>
        <c:manualLayout>
          <c:xMode val="edge"/>
          <c:yMode val="edge"/>
          <c:x val="0.20186482954555002"/>
          <c:y val="1.17977530699317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6.762334518880414E-2"/>
          <c:y val="0.11913764308452721"/>
          <c:w val="0.91505405952380758"/>
          <c:h val="0.760758753445075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Лист1!$B$23</c:f>
              <c:strCache>
                <c:ptCount val="1"/>
                <c:pt idx="0">
                  <c:v>2023 рік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2"/>
              <c:layout>
                <c:manualLayout>
                  <c:x val="-1.6812671591433546E-2"/>
                  <c:y val="-5.89887653496586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A15-45BD-92FF-F208113D04F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Лист1!$A$24:$A$26</c:f>
              <c:strCache>
                <c:ptCount val="3"/>
                <c:pt idx="0">
                  <c:v>Єдиний податок з юридичних осіб</c:v>
                </c:pt>
                <c:pt idx="1">
                  <c:v>Єдиний податок з фізичних осіб</c:v>
                </c:pt>
                <c:pt idx="2">
                  <c:v>Єдиний податок з сільгосппідприємств</c:v>
                </c:pt>
              </c:strCache>
            </c:strRef>
          </c:cat>
          <c:val>
            <c:numRef>
              <c:f>Лист1!$B$24:$B$26</c:f>
              <c:numCache>
                <c:formatCode>#,##0.00</c:formatCode>
                <c:ptCount val="3"/>
                <c:pt idx="0">
                  <c:v>1905.3</c:v>
                </c:pt>
                <c:pt idx="1">
                  <c:v>14419</c:v>
                </c:pt>
                <c:pt idx="2">
                  <c:v>7360.2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15-45BD-92FF-F208113D04F9}"/>
            </c:ext>
          </c:extLst>
        </c:ser>
        <c:ser>
          <c:idx val="1"/>
          <c:order val="1"/>
          <c:tx>
            <c:strRef>
              <c:f>Лист1!$C$23</c:f>
              <c:strCache>
                <c:ptCount val="1"/>
                <c:pt idx="0">
                  <c:v>2024 рік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3.4404749513532958E-3"/>
                  <c:y val="-3.93258435664398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A15-45BD-92FF-F208113D04F9}"/>
                </c:ext>
              </c:extLst>
            </c:dLbl>
            <c:dLbl>
              <c:idx val="1"/>
              <c:layout>
                <c:manualLayout>
                  <c:x val="1.7759211763707168E-3"/>
                  <c:y val="1.96629217832195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A15-45BD-92FF-F208113D04F9}"/>
                </c:ext>
              </c:extLst>
            </c:dLbl>
            <c:dLbl>
              <c:idx val="2"/>
              <c:layout>
                <c:manualLayout>
                  <c:x val="2.7615971442287277E-3"/>
                  <c:y val="-9.8314608916112364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9352270314663386E-2"/>
                      <c:h val="4.070224809126443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9A15-45BD-92FF-F208113D04F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Лист1!$A$24:$A$26</c:f>
              <c:strCache>
                <c:ptCount val="3"/>
                <c:pt idx="0">
                  <c:v>Єдиний податок з юридичних осіб</c:v>
                </c:pt>
                <c:pt idx="1">
                  <c:v>Єдиний податок з фізичних осіб</c:v>
                </c:pt>
                <c:pt idx="2">
                  <c:v>Єдиний податок з сільгосппідприємств</c:v>
                </c:pt>
              </c:strCache>
            </c:strRef>
          </c:cat>
          <c:val>
            <c:numRef>
              <c:f>Лист1!$C$24:$C$26</c:f>
              <c:numCache>
                <c:formatCode>#,##0.00</c:formatCode>
                <c:ptCount val="3"/>
                <c:pt idx="0">
                  <c:v>2151.1</c:v>
                </c:pt>
                <c:pt idx="1">
                  <c:v>19830.3</c:v>
                </c:pt>
                <c:pt idx="2">
                  <c:v>7511.9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A15-45BD-92FF-F208113D04F9}"/>
            </c:ext>
          </c:extLst>
        </c:ser>
        <c:ser>
          <c:idx val="2"/>
          <c:order val="2"/>
          <c:tx>
            <c:strRef>
              <c:f>Лист1!#REF!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Лист1!$A$24:$A$26</c:f>
              <c:strCache>
                <c:ptCount val="3"/>
                <c:pt idx="0">
                  <c:v>Єдиний податок з юридичних осіб</c:v>
                </c:pt>
                <c:pt idx="1">
                  <c:v>Єдиний податок з фізичних осіб</c:v>
                </c:pt>
                <c:pt idx="2">
                  <c:v>Єдиний податок з сільгосппідприємств</c:v>
                </c:pt>
              </c:strCache>
            </c:strRef>
          </c:cat>
          <c:val>
            <c:numRef>
              <c:f>Лист1!#REF!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A15-45BD-92FF-F208113D04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1"/>
        <c:axId val="181371264"/>
        <c:axId val="181372800"/>
      </c:barChart>
      <c:catAx>
        <c:axId val="181371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81372800"/>
        <c:crosses val="autoZero"/>
        <c:auto val="1"/>
        <c:lblAlgn val="ctr"/>
        <c:lblOffset val="100"/>
        <c:noMultiLvlLbl val="0"/>
      </c:catAx>
      <c:valAx>
        <c:axId val="18137280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81371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65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6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0.42011</cdr:x>
      <cdr:y>0.39766</cdr:y>
    </cdr:from>
    <cdr:to>
      <cdr:x>0.63609</cdr:x>
      <cdr:y>0.6002</cdr:y>
    </cdr:to>
    <cdr:sp macro="" textlink="">
      <cdr:nvSpPr>
        <cdr:cNvPr id="7" name="Стрілка: вправо 6">
          <a:extLst xmlns:a="http://schemas.openxmlformats.org/drawingml/2006/main">
            <a:ext uri="{FF2B5EF4-FFF2-40B4-BE49-F238E27FC236}">
              <a16:creationId xmlns:a16="http://schemas.microsoft.com/office/drawing/2014/main" id="{50B0F076-23CF-4F2A-9654-9596C2CE63D0}"/>
            </a:ext>
          </a:extLst>
        </cdr:cNvPr>
        <cdr:cNvSpPr/>
      </cdr:nvSpPr>
      <cdr:spPr>
        <a:xfrm xmlns:a="http://schemas.openxmlformats.org/drawingml/2006/main" rot="19437114">
          <a:off x="5026331" y="2667845"/>
          <a:ext cx="2583992" cy="1358813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uk-UA" sz="1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+ 24 310,4 тис. гривень     </a:t>
          </a:r>
        </a:p>
        <a:p xmlns:a="http://schemas.openxmlformats.org/drawingml/2006/main">
          <a:pPr algn="ctr"/>
          <a:r>
            <a:rPr lang="uk-UA" sz="1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(+11,3%)</a:t>
          </a:r>
          <a:endParaRPr lang="ru-RU" sz="1400" b="1" i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0.42435</cdr:x>
      <cdr:y>0.27044</cdr:y>
    </cdr:from>
    <cdr:to>
      <cdr:x>0.65116</cdr:x>
      <cdr:y>0.49111</cdr:y>
    </cdr:to>
    <cdr:sp macro="" textlink="">
      <cdr:nvSpPr>
        <cdr:cNvPr id="3" name="Стрілка: униз 2">
          <a:extLst xmlns:a="http://schemas.openxmlformats.org/drawingml/2006/main">
            <a:ext uri="{FF2B5EF4-FFF2-40B4-BE49-F238E27FC236}">
              <a16:creationId xmlns:a16="http://schemas.microsoft.com/office/drawing/2014/main" id="{E457F0D2-4F72-4CBF-BF07-FC00C16B56BF}"/>
            </a:ext>
          </a:extLst>
        </cdr:cNvPr>
        <cdr:cNvSpPr/>
      </cdr:nvSpPr>
      <cdr:spPr>
        <a:xfrm xmlns:a="http://schemas.openxmlformats.org/drawingml/2006/main" rot="14780296">
          <a:off x="5681512" y="1021358"/>
          <a:ext cx="1369984" cy="2685220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400" i="1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+7 905,0 тис. гривень    </a:t>
          </a:r>
        </a:p>
        <a:p xmlns:a="http://schemas.openxmlformats.org/drawingml/2006/main">
          <a:pPr algn="ctr"/>
          <a:r>
            <a:rPr lang="uk-UA" sz="1400" i="1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(+5,7%)</a:t>
          </a:r>
          <a:endParaRPr lang="ru-RU" sz="1400" i="1" dirty="0">
            <a:ln>
              <a:solidFill>
                <a:schemeClr val="tx1"/>
              </a:solidFill>
            </a:ln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0.43278</cdr:x>
      <cdr:y>0.35907</cdr:y>
    </cdr:from>
    <cdr:to>
      <cdr:x>0.64466</cdr:x>
      <cdr:y>0.51932</cdr:y>
    </cdr:to>
    <cdr:sp macro="" textlink="">
      <cdr:nvSpPr>
        <cdr:cNvPr id="3" name="Стрілка: вправо 2">
          <a:extLst xmlns:a="http://schemas.openxmlformats.org/drawingml/2006/main">
            <a:ext uri="{FF2B5EF4-FFF2-40B4-BE49-F238E27FC236}">
              <a16:creationId xmlns:a16="http://schemas.microsoft.com/office/drawing/2014/main" id="{227E24A9-CD0F-42D3-AACF-9F0F9C2EE861}"/>
            </a:ext>
          </a:extLst>
        </cdr:cNvPr>
        <cdr:cNvSpPr/>
      </cdr:nvSpPr>
      <cdr:spPr>
        <a:xfrm xmlns:a="http://schemas.openxmlformats.org/drawingml/2006/main" rot="19095758">
          <a:off x="5276485" y="2462509"/>
          <a:ext cx="2583186" cy="1098973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uk-UA" sz="145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+20 071,3 тис. гривень (18,0%)</a:t>
          </a:r>
          <a:endParaRPr lang="ru-RU" sz="1450" b="1" i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0.35698</cdr:x>
      <cdr:y>0.35246</cdr:y>
    </cdr:from>
    <cdr:to>
      <cdr:x>0.53588</cdr:x>
      <cdr:y>0.5472</cdr:y>
    </cdr:to>
    <cdr:sp macro="" textlink="">
      <cdr:nvSpPr>
        <cdr:cNvPr id="2" name="Стрілка: униз 1">
          <a:extLst xmlns:a="http://schemas.openxmlformats.org/drawingml/2006/main">
            <a:ext uri="{FF2B5EF4-FFF2-40B4-BE49-F238E27FC236}">
              <a16:creationId xmlns:a16="http://schemas.microsoft.com/office/drawing/2014/main" id="{A6E9DC7E-A40C-41B0-B3FB-9AEEEA1700C1}"/>
            </a:ext>
          </a:extLst>
        </cdr:cNvPr>
        <cdr:cNvSpPr/>
      </cdr:nvSpPr>
      <cdr:spPr>
        <a:xfrm xmlns:a="http://schemas.openxmlformats.org/drawingml/2006/main" rot="14147089">
          <a:off x="4727281" y="1911889"/>
          <a:ext cx="1293868" cy="2153635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400" i="1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+ 3 111,3 тис. гривень         (+9,5%)</a:t>
          </a:r>
          <a:endParaRPr lang="ru-RU" sz="1400" i="1" dirty="0">
            <a:ln>
              <a:solidFill>
                <a:schemeClr val="tx1"/>
              </a:solidFill>
            </a:ln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0.40696</cdr:x>
      <cdr:y>0.30007</cdr:y>
    </cdr:from>
    <cdr:to>
      <cdr:x>0.62572</cdr:x>
      <cdr:y>0.55196</cdr:y>
    </cdr:to>
    <cdr:sp macro="" textlink="">
      <cdr:nvSpPr>
        <cdr:cNvPr id="3" name="Стрілка: униз 2">
          <a:extLst xmlns:a="http://schemas.openxmlformats.org/drawingml/2006/main">
            <a:ext uri="{FF2B5EF4-FFF2-40B4-BE49-F238E27FC236}">
              <a16:creationId xmlns:a16="http://schemas.microsoft.com/office/drawing/2014/main" id="{0BA7D06E-613C-45B1-A1A0-42585FDC5D9F}"/>
            </a:ext>
          </a:extLst>
        </cdr:cNvPr>
        <cdr:cNvSpPr/>
      </cdr:nvSpPr>
      <cdr:spPr>
        <a:xfrm xmlns:a="http://schemas.openxmlformats.org/drawingml/2006/main" rot="14198803">
          <a:off x="5341073" y="1518442"/>
          <a:ext cx="1671502" cy="2616947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400" b="1" i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+ 5 371,5 тис. гривень (+56,9%)</a:t>
          </a:r>
          <a:endParaRPr lang="ru-RU" sz="1400" b="1" i="1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0.42966</cdr:x>
      <cdr:y>0.34514</cdr:y>
    </cdr:from>
    <cdr:to>
      <cdr:x>0.64439</cdr:x>
      <cdr:y>0.53484</cdr:y>
    </cdr:to>
    <cdr:sp macro="" textlink="">
      <cdr:nvSpPr>
        <cdr:cNvPr id="3" name="Стрілка: униз 2">
          <a:extLst xmlns:a="http://schemas.openxmlformats.org/drawingml/2006/main">
            <a:ext uri="{FF2B5EF4-FFF2-40B4-BE49-F238E27FC236}">
              <a16:creationId xmlns:a16="http://schemas.microsoft.com/office/drawing/2014/main" id="{0BA7D06E-613C-45B1-A1A0-42585FDC5D9F}"/>
            </a:ext>
          </a:extLst>
        </cdr:cNvPr>
        <cdr:cNvSpPr/>
      </cdr:nvSpPr>
      <cdr:spPr>
        <a:xfrm xmlns:a="http://schemas.openxmlformats.org/drawingml/2006/main" rot="14201880">
          <a:off x="5794907" y="1635258"/>
          <a:ext cx="1258754" cy="2568771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400" b="1" i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+ 2 509,9 тис. гривень          (+51,3%)</a:t>
          </a:r>
          <a:endParaRPr lang="ru-RU" sz="1400" b="1" i="1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0.40215</cdr:x>
      <cdr:y>0.34063</cdr:y>
    </cdr:from>
    <cdr:to>
      <cdr:x>0.61756</cdr:x>
      <cdr:y>0.52206</cdr:y>
    </cdr:to>
    <cdr:sp macro="" textlink="">
      <cdr:nvSpPr>
        <cdr:cNvPr id="3" name="Стрілка: униз 2">
          <a:extLst xmlns:a="http://schemas.openxmlformats.org/drawingml/2006/main">
            <a:ext uri="{FF2B5EF4-FFF2-40B4-BE49-F238E27FC236}">
              <a16:creationId xmlns:a16="http://schemas.microsoft.com/office/drawing/2014/main" id="{0BA7D06E-613C-45B1-A1A0-42585FDC5D9F}"/>
            </a:ext>
          </a:extLst>
        </cdr:cNvPr>
        <cdr:cNvSpPr/>
      </cdr:nvSpPr>
      <cdr:spPr>
        <a:xfrm xmlns:a="http://schemas.openxmlformats.org/drawingml/2006/main" rot="14211174">
          <a:off x="5497274" y="1573833"/>
          <a:ext cx="1203949" cy="2576891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400" b="1" i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+ 2 861,5 тис. гривень (+62,9%)</a:t>
          </a:r>
          <a:endParaRPr lang="ru-RU" sz="1400" b="1" i="1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0.039</cdr:x>
      <cdr:y>0.91002</cdr:y>
    </cdr:from>
    <cdr:to>
      <cdr:x>0.0878</cdr:x>
      <cdr:y>0.9678</cdr:y>
    </cdr:to>
    <cdr:sp macro="" textlink="">
      <cdr:nvSpPr>
        <cdr:cNvPr id="2" name="Блок-схема: вузол 2">
          <a:extLst xmlns:a="http://schemas.openxmlformats.org/drawingml/2006/main">
            <a:ext uri="{FF2B5EF4-FFF2-40B4-BE49-F238E27FC236}">
              <a16:creationId xmlns:a16="http://schemas.microsoft.com/office/drawing/2014/main" id="{BEC73D54-15D5-4844-BACB-BC85B7B9E3CC}"/>
            </a:ext>
          </a:extLst>
        </cdr:cNvPr>
        <cdr:cNvSpPr/>
      </cdr:nvSpPr>
      <cdr:spPr>
        <a:xfrm xmlns:a="http://schemas.openxmlformats.org/drawingml/2006/main">
          <a:off x="325769" y="5114083"/>
          <a:ext cx="407656" cy="324694"/>
        </a:xfrm>
        <a:prstGeom xmlns:a="http://schemas.openxmlformats.org/drawingml/2006/main" prst="flowChartConnector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0.04105</cdr:x>
      <cdr:y>0.82274</cdr:y>
    </cdr:from>
    <cdr:to>
      <cdr:x>0.08727</cdr:x>
      <cdr:y>0.88475</cdr:y>
    </cdr:to>
    <cdr:sp macro="" textlink="">
      <cdr:nvSpPr>
        <cdr:cNvPr id="3" name="Блок-схема: вузол 5">
          <a:extLst xmlns:a="http://schemas.openxmlformats.org/drawingml/2006/main">
            <a:ext uri="{FF2B5EF4-FFF2-40B4-BE49-F238E27FC236}">
              <a16:creationId xmlns:a16="http://schemas.microsoft.com/office/drawing/2014/main" id="{7616F10A-29A9-47F9-BC6A-54F420E446DF}"/>
            </a:ext>
          </a:extLst>
        </cdr:cNvPr>
        <cdr:cNvSpPr/>
      </cdr:nvSpPr>
      <cdr:spPr>
        <a:xfrm xmlns:a="http://schemas.openxmlformats.org/drawingml/2006/main">
          <a:off x="342935" y="4623573"/>
          <a:ext cx="386050" cy="348479"/>
        </a:xfrm>
        <a:prstGeom xmlns:a="http://schemas.openxmlformats.org/drawingml/2006/main" prst="flowChartConnector">
          <a:avLst/>
        </a:prstGeom>
        <a:solidFill xmlns:a="http://schemas.openxmlformats.org/drawingml/2006/main">
          <a:schemeClr val="accent4">
            <a:lumMod val="60000"/>
            <a:lumOff val="4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0.09708</cdr:x>
      <cdr:y>0.83096</cdr:y>
    </cdr:from>
    <cdr:to>
      <cdr:x>0.54923</cdr:x>
      <cdr:y>0.87748</cdr:y>
    </cdr:to>
    <cdr:pic>
      <cdr:nvPicPr>
        <cdr:cNvPr id="10" name="chart">
          <a:extLst xmlns:a="http://schemas.openxmlformats.org/drawingml/2006/main">
            <a:ext uri="{FF2B5EF4-FFF2-40B4-BE49-F238E27FC236}">
              <a16:creationId xmlns:a16="http://schemas.microsoft.com/office/drawing/2014/main" id="{8B9F6B95-CADA-4BA5-8D1E-AD59A3D0AB50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790575" y="5010150"/>
          <a:ext cx="3682303" cy="280440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0.11111</cdr:x>
      <cdr:y>0.90995</cdr:y>
    </cdr:from>
    <cdr:to>
      <cdr:x>0.42253</cdr:x>
      <cdr:y>0.95646</cdr:y>
    </cdr:to>
    <cdr:pic>
      <cdr:nvPicPr>
        <cdr:cNvPr id="12" name="chart">
          <a:extLst xmlns:a="http://schemas.openxmlformats.org/drawingml/2006/main">
            <a:ext uri="{FF2B5EF4-FFF2-40B4-BE49-F238E27FC236}">
              <a16:creationId xmlns:a16="http://schemas.microsoft.com/office/drawing/2014/main" id="{D155F307-C86A-408A-8E37-16F72B78AF2A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904875" y="5486400"/>
          <a:ext cx="2536156" cy="280440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6F352C-80EF-4E4B-BE07-456222004901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151FB-9029-424F-8336-0D0BC170618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394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837AE7-F0D9-4982-896F-C0C3A10E9E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F821B772-1011-43CF-9B8F-21E8FF63FF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44927E5-6E6F-48C1-8AF6-2A0E578BC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7E360F0-AD1F-44A5-B197-8884D345A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3821717-F941-46D4-9191-78D370F1D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712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46DB1B-D6AC-41C9-8A11-DBA9DF694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4C67D303-4E77-4395-A02B-67BB2E8BDE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598472C-1F13-47F7-850A-B1942F5AE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0DE21BE-8CCF-4A86-B68B-59079F3FB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5398A2D-A767-4855-B38B-AB763530C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331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22D1163B-F584-4F18-B19C-AF4EC16481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D59D30D1-CD39-453F-99D5-6AC4FE19C2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86DD6A2-07E1-4C9A-A57B-72B20C1C2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B43B5CC-1E07-436B-A943-CBCA11D57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73EE984-2C06-4602-9CFC-B0BFE4539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809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A6D03E-CF92-4486-864D-EBF8FE3D9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9A25DA0-A89E-4C7B-94EA-2E566B5A31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8ECC02D-8A69-478C-9B60-F5E5987DE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F255727D-0C92-4CFD-AAD0-DC9D582D0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C178AB1-C3F3-449F-B738-0436CC712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557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4453D9-B87D-4AC1-B06E-E82132AAC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B18E9283-30DA-4664-9F73-D1C786B766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A62D50F-F5FE-4617-A8B6-85F6DA813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FA25021-51D9-4EB5-B76C-EC124091B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E56E04B-AA74-46AB-A6CE-B6D1AEC17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007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A2C822-047B-4EC1-A3D7-13D03E5CD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0D63CF3-934E-4928-8B0B-1B09962EE9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5164E24D-E5F5-47B1-9FB7-B99C7535B7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7E4C28A0-3EAB-45AB-B8FF-B1738FA3E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EDA8B169-91E7-48D2-8B74-C04B84A5A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5D23B12-BB54-466B-9577-F8ADB29BA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783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24F88D-43D3-44B8-8229-457DCEC93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1074D157-418B-4E4E-8250-DFEDBFC80E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FE81F63B-8535-4F61-9284-90B8F8DC79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6541917B-6024-48D8-89D4-1B265A239A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60047555-991C-47DE-991E-11920ABDE1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68B2B23F-2B98-4186-AC1F-C2B9A6891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E8985FDC-66E7-4D94-95ED-37337AE61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1327D6C7-3AF4-4BD7-86CF-FB196B209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186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36C5DD-AD4A-4A53-8F65-8CE9045F5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2D1B31A8-0E72-487B-B32F-9F9F633E9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4C0381EF-1D77-43D4-84CD-4C2631295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96122340-3E79-40AB-8768-3FCA55BB8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21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0F2FFEC4-88B5-48F0-B230-844DD514B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92454FC1-F269-413E-B6C3-7668CB556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816FB93F-30DD-40C9-9D88-2B01B4C50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115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587E74-C202-49CD-9D55-EDAE53EFD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50B82FE-07F6-4E75-A908-C8CF01D03A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92C3E1CB-A74D-4D9F-947F-79E98C3DFE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3E5A289B-0640-4E0F-A6DB-AA21B21F8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1613A577-0F0A-43E1-BE9D-BF2F68AC4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C4D7406-0A91-4BDB-A316-FD07A01C4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181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2A2586-2DAC-458C-BCF5-4055D0FE8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F757D0DC-E410-4D6C-9C01-144E475D78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F2C09379-F9F7-405B-B3EE-22E99CB1AC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238EC7BE-ACCE-4836-8993-756EEE497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9D8ACCE9-A1FF-4971-84A0-23005FCF4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09BC245-9E3B-4C93-B624-3AFA33B89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002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7A263755-00B8-41DE-8234-A9B72AE9E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8736ABC5-D6F7-4507-A056-F4163AC57B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4B56E61-1E05-4C89-9C27-1CAE6A10AC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22B9E-593A-472C-BEEE-2601405DCF57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3362CFB-DB49-4F60-8F09-1E4ADE2104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2479D099-6FBF-4AF0-81B9-F56DC9D0C8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203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id="{A17578D2-69DA-44AF-8DA6-46D9AA8C8260}"/>
              </a:ext>
            </a:extLst>
          </p:cNvPr>
          <p:cNvSpPr/>
          <p:nvPr/>
        </p:nvSpPr>
        <p:spPr>
          <a:xfrm>
            <a:off x="269507" y="875900"/>
            <a:ext cx="11696070" cy="3913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sz="4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 </a:t>
            </a:r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бюджету </a:t>
            </a:r>
          </a:p>
          <a:p>
            <a:pPr algn="ctr"/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Тростянецької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міської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територіальної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громади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sz="4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 </a:t>
            </a:r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січень-грудень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місяці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2024 року</a:t>
            </a:r>
          </a:p>
        </p:txBody>
      </p:sp>
    </p:spTree>
    <p:extLst>
      <p:ext uri="{BB962C8B-B14F-4D97-AF65-F5344CB8AC3E}">
        <p14:creationId xmlns:p14="http://schemas.microsoft.com/office/powerpoint/2010/main" val="403090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1">
            <a:extLst>
              <a:ext uri="{FF2B5EF4-FFF2-40B4-BE49-F238E27FC236}">
                <a16:creationId xmlns:a16="http://schemas.microsoft.com/office/drawing/2014/main" id="{D6B7D6D8-0BDA-401D-A4CE-08E864D73E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5239188"/>
              </p:ext>
            </p:extLst>
          </p:nvPr>
        </p:nvGraphicFramePr>
        <p:xfrm>
          <a:off x="105878" y="199571"/>
          <a:ext cx="12086122" cy="6458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9684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E8C158D0-F42C-47EB-9F20-0EFF4431A9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7229832"/>
              </p:ext>
            </p:extLst>
          </p:nvPr>
        </p:nvGraphicFramePr>
        <p:xfrm>
          <a:off x="167781" y="67112"/>
          <a:ext cx="11962700" cy="6635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7697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7A17DDFD-3AD5-40E3-89E9-142D07D7AAF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915934"/>
              </p:ext>
            </p:extLst>
          </p:nvPr>
        </p:nvGraphicFramePr>
        <p:xfrm>
          <a:off x="167781" y="67112"/>
          <a:ext cx="11962700" cy="6635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054061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іаграма 2">
            <a:extLst>
              <a:ext uri="{FF2B5EF4-FFF2-40B4-BE49-F238E27FC236}">
                <a16:creationId xmlns:a16="http://schemas.microsoft.com/office/drawing/2014/main" id="{9302D539-B46F-43F8-8865-345454CA08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1886433"/>
              </p:ext>
            </p:extLst>
          </p:nvPr>
        </p:nvGraphicFramePr>
        <p:xfrm>
          <a:off x="167781" y="67112"/>
          <a:ext cx="11962700" cy="6635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42328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48D78DD2-E46D-4FA1-9EDF-CF1203B6836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9286601"/>
              </p:ext>
            </p:extLst>
          </p:nvPr>
        </p:nvGraphicFramePr>
        <p:xfrm>
          <a:off x="83890" y="67112"/>
          <a:ext cx="12038202" cy="66440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Стрілка: вправо 2">
            <a:extLst>
              <a:ext uri="{FF2B5EF4-FFF2-40B4-BE49-F238E27FC236}">
                <a16:creationId xmlns:a16="http://schemas.microsoft.com/office/drawing/2014/main" id="{9B7FF306-2D78-4ED3-A17F-DB67A67BAC9A}"/>
              </a:ext>
            </a:extLst>
          </p:cNvPr>
          <p:cNvSpPr/>
          <p:nvPr/>
        </p:nvSpPr>
        <p:spPr>
          <a:xfrm rot="19845089">
            <a:off x="5049031" y="1573652"/>
            <a:ext cx="2508433" cy="1329351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+ 970,0 тис. гривень </a:t>
            </a:r>
          </a:p>
          <a:p>
            <a:pPr algn="ctr"/>
            <a:r>
              <a:rPr lang="uk-UA" sz="1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(+51,4%)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7734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2">
            <a:extLst>
              <a:ext uri="{FF2B5EF4-FFF2-40B4-BE49-F238E27FC236}">
                <a16:creationId xmlns:a16="http://schemas.microsoft.com/office/drawing/2014/main" id="{C9BF8A7E-6EF2-47A2-A366-D4D342DFF93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5098074"/>
              </p:ext>
            </p:extLst>
          </p:nvPr>
        </p:nvGraphicFramePr>
        <p:xfrm>
          <a:off x="612396" y="201336"/>
          <a:ext cx="10964411" cy="61185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083393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8">
            <a:extLst>
              <a:ext uri="{FF2B5EF4-FFF2-40B4-BE49-F238E27FC236}">
                <a16:creationId xmlns:a16="http://schemas.microsoft.com/office/drawing/2014/main" id="{00000000-0008-0000-0000-000009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2590308"/>
              </p:ext>
            </p:extLst>
          </p:nvPr>
        </p:nvGraphicFramePr>
        <p:xfrm>
          <a:off x="1715589" y="414336"/>
          <a:ext cx="8452349" cy="6029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657856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00000000-0008-0000-03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8358748"/>
              </p:ext>
            </p:extLst>
          </p:nvPr>
        </p:nvGraphicFramePr>
        <p:xfrm>
          <a:off x="1652587" y="538162"/>
          <a:ext cx="8886825" cy="5781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993319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35EE6200-5A74-4B36-8D89-30B9F753110B}"/>
              </a:ext>
            </a:extLst>
          </p:cNvPr>
          <p:cNvGraphicFramePr>
            <a:graphicFrameLocks/>
          </p:cNvGraphicFramePr>
          <p:nvPr/>
        </p:nvGraphicFramePr>
        <p:xfrm>
          <a:off x="2057399" y="347662"/>
          <a:ext cx="8077201" cy="6162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331646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D50A867D-ABC3-419D-A584-2E9081A19322}"/>
              </a:ext>
            </a:extLst>
          </p:cNvPr>
          <p:cNvGraphicFramePr>
            <a:graphicFrameLocks/>
          </p:cNvGraphicFramePr>
          <p:nvPr/>
        </p:nvGraphicFramePr>
        <p:xfrm>
          <a:off x="1247775" y="-47626"/>
          <a:ext cx="9696450" cy="6953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022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іаграма 2">
            <a:extLst>
              <a:ext uri="{FF2B5EF4-FFF2-40B4-BE49-F238E27FC236}">
                <a16:creationId xmlns:a16="http://schemas.microsoft.com/office/drawing/2014/main" id="{D242CDE2-93CB-4A1C-ABD8-EAB371E7A96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3494167"/>
              </p:ext>
            </p:extLst>
          </p:nvPr>
        </p:nvGraphicFramePr>
        <p:xfrm>
          <a:off x="115503" y="77001"/>
          <a:ext cx="11964201" cy="67088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9974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4">
            <a:extLst>
              <a:ext uri="{FF2B5EF4-FFF2-40B4-BE49-F238E27FC236}">
                <a16:creationId xmlns:a16="http://schemas.microsoft.com/office/drawing/2014/main" id="{28F2EB2C-646A-4355-86CB-D46B550A34E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8433207"/>
              </p:ext>
            </p:extLst>
          </p:nvPr>
        </p:nvGraphicFramePr>
        <p:xfrm>
          <a:off x="0" y="0"/>
          <a:ext cx="11954577" cy="72430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7998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іаграма 5">
            <a:extLst>
              <a:ext uri="{FF2B5EF4-FFF2-40B4-BE49-F238E27FC236}">
                <a16:creationId xmlns:a16="http://schemas.microsoft.com/office/drawing/2014/main" id="{15977630-6E77-4D89-8433-4B7333BC80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0268323"/>
              </p:ext>
            </p:extLst>
          </p:nvPr>
        </p:nvGraphicFramePr>
        <p:xfrm>
          <a:off x="163629" y="346509"/>
          <a:ext cx="11839073" cy="62082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48339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6E47AE62-C032-4473-BDC9-98B0F1C3936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754444"/>
              </p:ext>
            </p:extLst>
          </p:nvPr>
        </p:nvGraphicFramePr>
        <p:xfrm>
          <a:off x="28575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06868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6A803182-3D8C-43D3-BEC8-5C39DA67ACD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0997377"/>
              </p:ext>
            </p:extLst>
          </p:nvPr>
        </p:nvGraphicFramePr>
        <p:xfrm>
          <a:off x="105879" y="277406"/>
          <a:ext cx="12086122" cy="6458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09589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73F21113-F3EC-401A-882E-4847B13E3E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6308026"/>
              </p:ext>
            </p:extLst>
          </p:nvPr>
        </p:nvGraphicFramePr>
        <p:xfrm>
          <a:off x="105879" y="277406"/>
          <a:ext cx="12086122" cy="6458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20637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іаграма 3">
            <a:extLst>
              <a:ext uri="{FF2B5EF4-FFF2-40B4-BE49-F238E27FC236}">
                <a16:creationId xmlns:a16="http://schemas.microsoft.com/office/drawing/2014/main" id="{D16B7DB5-C175-4042-8BB9-45C382C686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9341907"/>
              </p:ext>
            </p:extLst>
          </p:nvPr>
        </p:nvGraphicFramePr>
        <p:xfrm>
          <a:off x="83890" y="67112"/>
          <a:ext cx="12038202" cy="66440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28533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64B609C5-F2A0-4699-AE66-F699236D7CA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4964181"/>
              </p:ext>
            </p:extLst>
          </p:nvPr>
        </p:nvGraphicFramePr>
        <p:xfrm>
          <a:off x="105879" y="277406"/>
          <a:ext cx="12086122" cy="6458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647674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6497</TotalTime>
  <Words>615</Words>
  <Application>Microsoft Office PowerPoint</Application>
  <PresentationFormat>Широкий екран</PresentationFormat>
  <Paragraphs>97</Paragraphs>
  <Slides>19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user-tmr</dc:creator>
  <cp:lastModifiedBy>user-tmr</cp:lastModifiedBy>
  <cp:revision>311</cp:revision>
  <cp:lastPrinted>2025-02-12T09:59:32Z</cp:lastPrinted>
  <dcterms:created xsi:type="dcterms:W3CDTF">2022-07-08T06:07:52Z</dcterms:created>
  <dcterms:modified xsi:type="dcterms:W3CDTF">2025-02-12T12:05:20Z</dcterms:modified>
</cp:coreProperties>
</file>